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60" r:id="rId3"/>
    <p:sldId id="258" r:id="rId4"/>
    <p:sldId id="264" r:id="rId5"/>
    <p:sldId id="257" r:id="rId6"/>
    <p:sldId id="261" r:id="rId7"/>
    <p:sldId id="267" r:id="rId8"/>
    <p:sldId id="268" r:id="rId9"/>
    <p:sldId id="262" r:id="rId10"/>
    <p:sldId id="271" r:id="rId11"/>
    <p:sldId id="269" r:id="rId12"/>
    <p:sldId id="270" r:id="rId13"/>
    <p:sldId id="263" r:id="rId14"/>
    <p:sldId id="265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4694"/>
  </p:normalViewPr>
  <p:slideViewPr>
    <p:cSldViewPr>
      <p:cViewPr varScale="1">
        <p:scale>
          <a:sx n="121" d="100"/>
          <a:sy n="121" d="100"/>
        </p:scale>
        <p:origin x="196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07CF4-2239-42B6-8780-82EEC2E5147E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69E608-66B5-4771-9597-6E47DFF7E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30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9E608-66B5-4771-9597-6E47DFF7EB9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3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623F0F7-620D-429B-9A3A-964A02FD5254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E4F9734-5CCB-43E9-A654-9BEBB6F8C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F0F7-620D-429B-9A3A-964A02FD5254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F9734-5CCB-43E9-A654-9BEBB6F8C2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F0F7-620D-429B-9A3A-964A02FD5254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F9734-5CCB-43E9-A654-9BEBB6F8C2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F0F7-620D-429B-9A3A-964A02FD5254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F9734-5CCB-43E9-A654-9BEBB6F8C2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F0F7-620D-429B-9A3A-964A02FD5254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F9734-5CCB-43E9-A654-9BEBB6F8C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F0F7-620D-429B-9A3A-964A02FD5254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F9734-5CCB-43E9-A654-9BEBB6F8C2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F0F7-620D-429B-9A3A-964A02FD5254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F9734-5CCB-43E9-A654-9BEBB6F8C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623F0F7-620D-429B-9A3A-964A02FD5254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F9734-5CCB-43E9-A654-9BEBB6F8C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623F0F7-620D-429B-9A3A-964A02FD5254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E4F9734-5CCB-43E9-A654-9BEBB6F8C2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F0F7-620D-429B-9A3A-964A02FD5254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F9734-5CCB-43E9-A654-9BEBB6F8C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F0F7-620D-429B-9A3A-964A02FD5254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F9734-5CCB-43E9-A654-9BEBB6F8C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623F0F7-620D-429B-9A3A-964A02FD5254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E4F9734-5CCB-43E9-A654-9BEBB6F8C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za/url?sa=i&amp;rct=j&amp;q=&amp;esrc=s&amp;source=images&amp;cd=&amp;cad=rja&amp;uact=8&amp;ved=0ahUKEwiZs4W6nI7LAhXHWRoKHQ0JBkcQjRwIBw&amp;url=http://www.glowm.com/section_view/heading/Diagnosis%20and%20Management%20of%20Benign%20Breast%20Disease/item/17&amp;psig=AFQjCNGEzuBglfnp5E3rQAXqL8jwzESkeA&amp;ust=145632841372667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za/url?sa=i&amp;rct=j&amp;q=&amp;esrc=s&amp;source=images&amp;cd=&amp;cad=rja&amp;uact=8&amp;ved=0ahUKEwiZs4W6nI7LAhXHWRoKHQ0JBkcQjRwIBw&amp;url=http://www.glowm.com/section_view/heading/Diagnosis%20and%20Management%20of%20Benign%20Breast%20Disease/item/17&amp;psig=AFQjCNGEzuBglfnp5E3rQAXqL8jwzESkeA&amp;ust=145632841372667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google.co.za/url?sa=i&amp;rct=j&amp;q=&amp;esrc=s&amp;source=images&amp;cd=&amp;cad=rja&amp;uact=8&amp;ved=0ahUKEwjfp5OKnY7LAhUFBBoKHYPxAmcQjRwIBw&amp;url=https://www.vectorstock.com/royalty-free-vectors/microscope-vectors&amp;bvm=bv.114733917,d.d2s&amp;psig=AFQjCNHftNQxQD0z3sPnKo0WB9HdmUpK0Q&amp;ust=1456328627455375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463"/>
            <a:ext cx="8375073" cy="1089025"/>
          </a:xfrm>
        </p:spPr>
        <p:txBody>
          <a:bodyPr>
            <a:normAutofit fontScale="90000"/>
          </a:bodyPr>
          <a:lstStyle/>
          <a:p>
            <a:r>
              <a:rPr lang="en-US" sz="6000" b="1" u="sng" dirty="0">
                <a:solidFill>
                  <a:schemeClr val="tx1"/>
                </a:solidFill>
                <a:effectLst/>
              </a:rPr>
              <a:t>CASE OF THE QUARTER</a:t>
            </a:r>
            <a:br>
              <a:rPr lang="en-US" sz="6000" b="1" u="sng" dirty="0">
                <a:solidFill>
                  <a:schemeClr val="tx1"/>
                </a:solidFill>
                <a:effectLst/>
              </a:rPr>
            </a:br>
            <a:endParaRPr lang="en-US" sz="6000" b="1" u="sng" dirty="0">
              <a:solidFill>
                <a:schemeClr val="tx1"/>
              </a:soli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23" t="38193" r="26953" b="15380"/>
          <a:stretch/>
        </p:blipFill>
        <p:spPr bwMode="auto">
          <a:xfrm>
            <a:off x="5791200" y="1184064"/>
            <a:ext cx="2867890" cy="37081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0" y="5562600"/>
            <a:ext cx="31658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Dr H. I. Rajput</a:t>
            </a:r>
          </a:p>
          <a:p>
            <a:r>
              <a:rPr lang="en-US" sz="2400" dirty="0"/>
              <a:t>Parklands Hospital</a:t>
            </a:r>
          </a:p>
          <a:p>
            <a:r>
              <a:rPr lang="en-US" sz="2400" dirty="0"/>
              <a:t>Durban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43800" y="6324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Feb 2016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76805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Malignant transformation of fibroadenoma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9917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143000"/>
            <a:ext cx="8382000" cy="4690872"/>
          </a:xfrm>
        </p:spPr>
        <p:txBody>
          <a:bodyPr>
            <a:normAutofit/>
          </a:bodyPr>
          <a:lstStyle/>
          <a:p>
            <a:r>
              <a:rPr lang="en-US" dirty="0"/>
              <a:t>23 years of age, Indian Female</a:t>
            </a:r>
          </a:p>
          <a:p>
            <a:r>
              <a:rPr lang="en-US" dirty="0"/>
              <a:t>2011- right breast lump (3/12)</a:t>
            </a:r>
          </a:p>
          <a:p>
            <a:r>
              <a:rPr lang="en-US" dirty="0"/>
              <a:t>Painless and Mobile</a:t>
            </a:r>
          </a:p>
          <a:p>
            <a:r>
              <a:rPr lang="en-US" dirty="0"/>
              <a:t>No F/H</a:t>
            </a:r>
          </a:p>
          <a:p>
            <a:r>
              <a:rPr lang="en-US" dirty="0"/>
              <a:t>No medical history</a:t>
            </a:r>
          </a:p>
          <a:p>
            <a:r>
              <a:rPr lang="en-US" dirty="0"/>
              <a:t>U/S – 1.7cm x 3.0cm x 2.7cm</a:t>
            </a:r>
          </a:p>
          <a:p>
            <a:pPr marL="109728" indent="0">
              <a:buNone/>
            </a:pPr>
            <a:r>
              <a:rPr lang="en-US" dirty="0"/>
              <a:t>	    Hypoechoic Lesion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u="sng" dirty="0">
                <a:solidFill>
                  <a:schemeClr val="tx1"/>
                </a:solidFill>
              </a:rPr>
              <a:t>Patient- Ms. T. N.</a:t>
            </a:r>
          </a:p>
        </p:txBody>
      </p:sp>
      <p:sp>
        <p:nvSpPr>
          <p:cNvPr id="4" name="Rectangle 3"/>
          <p:cNvSpPr/>
          <p:nvPr/>
        </p:nvSpPr>
        <p:spPr>
          <a:xfrm>
            <a:off x="6553200" y="6289964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293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66950" y="0"/>
            <a:ext cx="4610100" cy="1143000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tx1"/>
                </a:solidFill>
              </a:rPr>
              <a:t>Ultrasound Breast</a:t>
            </a:r>
          </a:p>
        </p:txBody>
      </p:sp>
      <p:sp>
        <p:nvSpPr>
          <p:cNvPr id="2" name="Rectangle 1"/>
          <p:cNvSpPr/>
          <p:nvPr/>
        </p:nvSpPr>
        <p:spPr>
          <a:xfrm>
            <a:off x="6789646" y="6324600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16742"/>
            <a:ext cx="8458200" cy="44245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67200" y="4419600"/>
            <a:ext cx="1609725" cy="285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ZA"/>
          </a:p>
        </p:txBody>
      </p:sp>
      <p:sp>
        <p:nvSpPr>
          <p:cNvPr id="6" name="Rectangle 5"/>
          <p:cNvSpPr/>
          <p:nvPr/>
        </p:nvSpPr>
        <p:spPr>
          <a:xfrm>
            <a:off x="2971800" y="4343400"/>
            <a:ext cx="609600" cy="6000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3452028" y="5837060"/>
            <a:ext cx="29113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(R) Breast </a:t>
            </a:r>
          </a:p>
          <a:p>
            <a:pPr algn="ctr">
              <a:spcAft>
                <a:spcPts val="0"/>
              </a:spcAft>
            </a:pPr>
            <a:r>
              <a:rPr lang="en-US" dirty="0"/>
              <a:t>1.7cm x 3.0cm x 2.7cm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5054933"/>
            <a:ext cx="6881812" cy="153476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7799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990601"/>
            <a:ext cx="8229600" cy="1752600"/>
          </a:xfrm>
        </p:spPr>
        <p:txBody>
          <a:bodyPr/>
          <a:lstStyle/>
          <a:p>
            <a:r>
              <a:rPr lang="en-ZA" dirty="0"/>
              <a:t>Benign with Myoepithelial Cells in keeping with fibroadenoma</a:t>
            </a:r>
          </a:p>
          <a:p>
            <a:r>
              <a:rPr lang="en-ZA" dirty="0"/>
              <a:t>Patient was reassured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9236"/>
            <a:ext cx="8229600" cy="1143000"/>
          </a:xfrm>
        </p:spPr>
        <p:txBody>
          <a:bodyPr/>
          <a:lstStyle/>
          <a:p>
            <a:pPr algn="ctr"/>
            <a:r>
              <a:rPr lang="en-ZA" u="sng" dirty="0"/>
              <a:t>FNAC</a:t>
            </a:r>
          </a:p>
        </p:txBody>
      </p:sp>
      <p:sp>
        <p:nvSpPr>
          <p:cNvPr id="4" name="Rectangle 3"/>
          <p:cNvSpPr/>
          <p:nvPr/>
        </p:nvSpPr>
        <p:spPr>
          <a:xfrm>
            <a:off x="6629400" y="6340764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 descr="http://resources.ama.uk.com/glowm_www/graphics/figures/v1/0270/016f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711" b="30950"/>
          <a:stretch/>
        </p:blipFill>
        <p:spPr bwMode="auto">
          <a:xfrm>
            <a:off x="3429000" y="2418178"/>
            <a:ext cx="4667158" cy="366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857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727" y="154709"/>
            <a:ext cx="4800600" cy="4690872"/>
          </a:xfrm>
        </p:spPr>
        <p:txBody>
          <a:bodyPr>
            <a:normAutofit lnSpcReduction="10000"/>
          </a:bodyPr>
          <a:lstStyle/>
          <a:p>
            <a:pPr marL="109728" indent="0" algn="ctr">
              <a:buNone/>
            </a:pPr>
            <a:r>
              <a:rPr lang="en-US" sz="3600" u="sng" dirty="0"/>
              <a:t>Nov 2015</a:t>
            </a:r>
          </a:p>
          <a:p>
            <a:r>
              <a:rPr lang="en-US" dirty="0"/>
              <a:t>Large right breast lump</a:t>
            </a:r>
          </a:p>
          <a:p>
            <a:r>
              <a:rPr lang="en-US" dirty="0"/>
              <a:t>Painful </a:t>
            </a:r>
          </a:p>
          <a:p>
            <a:r>
              <a:rPr lang="en-US" dirty="0"/>
              <a:t>Increasing in size</a:t>
            </a:r>
          </a:p>
          <a:p>
            <a:r>
              <a:rPr lang="en-US" dirty="0"/>
              <a:t>No nipple discharge</a:t>
            </a:r>
          </a:p>
          <a:p>
            <a:r>
              <a:rPr lang="en-US" dirty="0"/>
              <a:t>Clinically solid with </a:t>
            </a:r>
          </a:p>
          <a:p>
            <a:pPr marL="109728" indent="0">
              <a:buNone/>
            </a:pPr>
            <a:r>
              <a:rPr lang="en-US" dirty="0"/>
              <a:t>   cystic component</a:t>
            </a:r>
          </a:p>
          <a:p>
            <a:pPr marL="109728" indent="0">
              <a:buNone/>
            </a:pPr>
            <a:r>
              <a:rPr lang="en-US" dirty="0"/>
              <a:t>   (5cm diameter)</a:t>
            </a:r>
          </a:p>
          <a:p>
            <a:r>
              <a:rPr lang="en-US" dirty="0"/>
              <a:t>No Axillary nodes </a:t>
            </a:r>
          </a:p>
          <a:p>
            <a:pPr marL="109728" indent="0">
              <a:buNone/>
            </a:pPr>
            <a:r>
              <a:rPr lang="en-US" dirty="0"/>
              <a:t>  palpable</a:t>
            </a:r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2478" y="3419479"/>
            <a:ext cx="19044" cy="19041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4" cstate="print"/>
          <a:srcRect l="33237" t="25113" r="30866" b="21115"/>
          <a:stretch/>
        </p:blipFill>
        <p:spPr bwMode="auto">
          <a:xfrm>
            <a:off x="4460103" y="914400"/>
            <a:ext cx="4607697" cy="54863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822303" y="4191000"/>
            <a:ext cx="1085215" cy="3702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(R) Breast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89646" y="6324600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864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66950" y="0"/>
            <a:ext cx="4610100" cy="1143000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tx1"/>
                </a:solidFill>
              </a:rPr>
              <a:t>Ultrasound Breast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914399"/>
            <a:ext cx="6096000" cy="51688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89646" y="6324600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1371600" y="76200"/>
            <a:ext cx="3733800" cy="2286000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7311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ZA" dirty="0"/>
              <a:t>No atypical or malignant cells noted</a:t>
            </a:r>
          </a:p>
          <a:p>
            <a:pPr marL="109728" indent="0">
              <a:buNone/>
            </a:pPr>
            <a:endParaRPr lang="en-ZA" dirty="0"/>
          </a:p>
          <a:p>
            <a:pPr marL="109728" indent="0">
              <a:buNone/>
            </a:pPr>
            <a:endParaRPr lang="en-ZA" dirty="0"/>
          </a:p>
          <a:p>
            <a:pPr marL="109728" indent="0">
              <a:buNone/>
            </a:pPr>
            <a:r>
              <a:rPr lang="en-ZA" dirty="0"/>
              <a:t>	</a:t>
            </a:r>
          </a:p>
          <a:p>
            <a:pPr marL="109728" indent="0">
              <a:buNone/>
            </a:pPr>
            <a:r>
              <a:rPr lang="en-ZA" sz="4400" dirty="0"/>
              <a:t>		</a:t>
            </a:r>
          </a:p>
          <a:p>
            <a:pPr marL="109728" indent="0">
              <a:buNone/>
            </a:pPr>
            <a:endParaRPr lang="en-ZA" sz="4400" dirty="0"/>
          </a:p>
          <a:p>
            <a:pPr marL="109728" indent="0">
              <a:buNone/>
            </a:pPr>
            <a:r>
              <a:rPr lang="en-ZA" sz="4400" dirty="0"/>
              <a:t>			Excision Biopsy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ctr"/>
            <a:r>
              <a:rPr lang="en-ZA" u="sng" dirty="0"/>
              <a:t>FNAC</a:t>
            </a:r>
          </a:p>
        </p:txBody>
      </p:sp>
      <p:sp>
        <p:nvSpPr>
          <p:cNvPr id="6" name="Right Arrow 5"/>
          <p:cNvSpPr/>
          <p:nvPr/>
        </p:nvSpPr>
        <p:spPr>
          <a:xfrm>
            <a:off x="1143000" y="4572000"/>
            <a:ext cx="1752600" cy="62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ZA"/>
          </a:p>
        </p:txBody>
      </p:sp>
      <p:sp>
        <p:nvSpPr>
          <p:cNvPr id="5" name="Rectangle 4"/>
          <p:cNvSpPr/>
          <p:nvPr/>
        </p:nvSpPr>
        <p:spPr>
          <a:xfrm>
            <a:off x="6553200" y="6412468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2" descr="http://resources.ama.uk.com/glowm_www/graphics/figures/v1/0270/016f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711" b="30950"/>
          <a:stretch/>
        </p:blipFill>
        <p:spPr bwMode="auto">
          <a:xfrm>
            <a:off x="2895600" y="1911927"/>
            <a:ext cx="300518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727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ZA" sz="4000" dirty="0"/>
              <a:t>Histology</a:t>
            </a:r>
          </a:p>
          <a:p>
            <a:r>
              <a:rPr lang="en-ZA" dirty="0"/>
              <a:t>Fibrous stroma, cyst lined with malignant cells. </a:t>
            </a:r>
          </a:p>
          <a:p>
            <a:r>
              <a:rPr lang="en-ZA" dirty="0"/>
              <a:t>Features of sarcoma, most likely malignant</a:t>
            </a:r>
          </a:p>
          <a:p>
            <a:pPr marL="109728" indent="0">
              <a:buNone/>
            </a:pPr>
            <a:r>
              <a:rPr lang="en-ZA" dirty="0"/>
              <a:t>  </a:t>
            </a:r>
            <a:r>
              <a:rPr lang="en-ZA" dirty="0" err="1"/>
              <a:t>phylloides</a:t>
            </a:r>
            <a:r>
              <a:rPr lang="en-ZA" dirty="0"/>
              <a:t> tumour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A" u="sng" dirty="0"/>
              <a:t>EXCISION (R) BREAST LUMP (30/11/2015)</a:t>
            </a:r>
          </a:p>
        </p:txBody>
      </p:sp>
      <p:sp>
        <p:nvSpPr>
          <p:cNvPr id="4" name="Rectangle 3"/>
          <p:cNvSpPr/>
          <p:nvPr/>
        </p:nvSpPr>
        <p:spPr>
          <a:xfrm>
            <a:off x="6789646" y="6324600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479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69" b="12659"/>
          <a:stretch/>
        </p:blipFill>
        <p:spPr>
          <a:xfrm>
            <a:off x="1905000" y="1066800"/>
            <a:ext cx="5518045" cy="409983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89646" y="6324600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146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828800"/>
            <a:ext cx="8229600" cy="3150697"/>
          </a:xfrm>
        </p:spPr>
        <p:txBody>
          <a:bodyPr/>
          <a:lstStyle/>
          <a:p>
            <a:r>
              <a:rPr lang="en-ZA" dirty="0"/>
              <a:t>MRI breast (Post Excision) - architectural distortion in keeping with recent surgery</a:t>
            </a:r>
          </a:p>
          <a:p>
            <a:r>
              <a:rPr lang="en-ZA" dirty="0"/>
              <a:t>Chest X-ray – No Mets.</a:t>
            </a:r>
          </a:p>
          <a:p>
            <a:r>
              <a:rPr lang="en-ZA" dirty="0"/>
              <a:t>U/S abdomen + Pelvis – No Mets.</a:t>
            </a:r>
          </a:p>
          <a:p>
            <a:pPr marL="109728" indent="0">
              <a:buNone/>
            </a:pPr>
            <a:endParaRPr lang="en-ZA" dirty="0"/>
          </a:p>
          <a:p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6789646" y="6324600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228600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/>
              <a:t>Staging Investigations</a:t>
            </a:r>
          </a:p>
        </p:txBody>
      </p:sp>
    </p:spTree>
    <p:extLst>
      <p:ext uri="{BB962C8B-B14F-4D97-AF65-F5344CB8AC3E}">
        <p14:creationId xmlns:p14="http://schemas.microsoft.com/office/powerpoint/2010/main" val="399062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19200"/>
            <a:ext cx="8229600" cy="4525963"/>
          </a:xfrm>
        </p:spPr>
        <p:txBody>
          <a:bodyPr/>
          <a:lstStyle/>
          <a:p>
            <a:r>
              <a:rPr lang="en-ZA" dirty="0"/>
              <a:t>(R) Skin Sparing/Nipple Sparing Mastectomy and Axillary Lymph Node Dissection</a:t>
            </a:r>
          </a:p>
          <a:p>
            <a:r>
              <a:rPr lang="en-ZA" dirty="0"/>
              <a:t>Immediate reconstruction with anatomical silicone implant.</a:t>
            </a:r>
          </a:p>
          <a:p>
            <a:pPr marL="109728" indent="0">
              <a:buNone/>
            </a:pPr>
            <a:r>
              <a:rPr lang="en-ZA" dirty="0"/>
              <a:t>  (18/01/2016)</a:t>
            </a:r>
          </a:p>
        </p:txBody>
      </p:sp>
      <p:sp>
        <p:nvSpPr>
          <p:cNvPr id="4" name="Rectangle 3"/>
          <p:cNvSpPr/>
          <p:nvPr/>
        </p:nvSpPr>
        <p:spPr>
          <a:xfrm>
            <a:off x="6789646" y="6324600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36945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ZA" u="sng" dirty="0"/>
              <a:t>DEFINITIVE SURGERY</a:t>
            </a:r>
          </a:p>
        </p:txBody>
      </p:sp>
    </p:spTree>
    <p:extLst>
      <p:ext uri="{BB962C8B-B14F-4D97-AF65-F5344CB8AC3E}">
        <p14:creationId xmlns:p14="http://schemas.microsoft.com/office/powerpoint/2010/main" val="2903856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5737" y="1447800"/>
            <a:ext cx="6477000" cy="1600200"/>
          </a:xfrm>
        </p:spPr>
        <p:txBody>
          <a:bodyPr/>
          <a:lstStyle/>
          <a:p>
            <a:r>
              <a:rPr lang="en-ZA" dirty="0"/>
              <a:t>No Residual Tumour</a:t>
            </a:r>
          </a:p>
          <a:p>
            <a:r>
              <a:rPr lang="en-ZA" dirty="0"/>
              <a:t>9 Lymph Nodes (No Metastases)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ZA" u="sng" dirty="0"/>
              <a:t>HISTOLOGY – </a:t>
            </a:r>
            <a:r>
              <a:rPr lang="en-ZA" sz="3100" u="sng" dirty="0"/>
              <a:t>MASTECTOMY AND AXILLARY LYMPH NODE DISSECTION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789646" y="6324600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Picture 2" descr="https://cdn.vectorstock.com/i/composite/61,37/microscope-vector-116613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146" y="2590800"/>
            <a:ext cx="3619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062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8" b="22362"/>
          <a:stretch/>
        </p:blipFill>
        <p:spPr>
          <a:xfrm>
            <a:off x="2171700" y="1143000"/>
            <a:ext cx="5181600" cy="457200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89646" y="6324600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50009" y="152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ZA" u="sng" dirty="0"/>
              <a:t>Two weeks post op</a:t>
            </a:r>
          </a:p>
        </p:txBody>
      </p:sp>
    </p:spTree>
    <p:extLst>
      <p:ext uri="{BB962C8B-B14F-4D97-AF65-F5344CB8AC3E}">
        <p14:creationId xmlns:p14="http://schemas.microsoft.com/office/powerpoint/2010/main" val="3019431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48"/>
          <a:stretch/>
        </p:blipFill>
        <p:spPr>
          <a:xfrm>
            <a:off x="762000" y="1237672"/>
            <a:ext cx="7315200" cy="4216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89646" y="6324600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837702" y="138545"/>
            <a:ext cx="7162800" cy="10668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ZA" u="sng" dirty="0"/>
              <a:t>Four weeks post op</a:t>
            </a:r>
          </a:p>
        </p:txBody>
      </p:sp>
    </p:spTree>
    <p:extLst>
      <p:ext uri="{BB962C8B-B14F-4D97-AF65-F5344CB8AC3E}">
        <p14:creationId xmlns:p14="http://schemas.microsoft.com/office/powerpoint/2010/main" val="1389824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No Chemotherapy / Radiotherapy</a:t>
            </a:r>
          </a:p>
          <a:p>
            <a:r>
              <a:rPr lang="en-ZA" dirty="0"/>
              <a:t>Close follow up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ctr"/>
            <a:r>
              <a:rPr lang="en-ZA" u="sng" dirty="0"/>
              <a:t>ONCOLOGICAL MANAGEMENT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0100" y="6248400"/>
            <a:ext cx="2347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CASE OF THE QUARTER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2306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692</TotalTime>
  <Words>317</Words>
  <Application>Microsoft Macintosh PowerPoint</Application>
  <PresentationFormat>On-screen Show (4:3)</PresentationFormat>
  <Paragraphs>76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Calibri</vt:lpstr>
      <vt:lpstr>Lucida Sans Unicode</vt:lpstr>
      <vt:lpstr>Times New Roman</vt:lpstr>
      <vt:lpstr>Verdana</vt:lpstr>
      <vt:lpstr>Wingdings 2</vt:lpstr>
      <vt:lpstr>Wingdings 3</vt:lpstr>
      <vt:lpstr>Concourse</vt:lpstr>
      <vt:lpstr>CASE OF THE QUARTER </vt:lpstr>
      <vt:lpstr>Patient- Ms. T. N.</vt:lpstr>
      <vt:lpstr>Ultrasound Breast</vt:lpstr>
      <vt:lpstr>FNAC</vt:lpstr>
      <vt:lpstr>PowerPoint Presentation</vt:lpstr>
      <vt:lpstr>Ultrasound Breast</vt:lpstr>
      <vt:lpstr>FNAC</vt:lpstr>
      <vt:lpstr>EXCISION (R) BREAST LUMP (30/11/2015)</vt:lpstr>
      <vt:lpstr>PowerPoint Presentation</vt:lpstr>
      <vt:lpstr>PowerPoint Presentation</vt:lpstr>
      <vt:lpstr>DEFINITIVE SURGERY</vt:lpstr>
      <vt:lpstr>HISTOLOGY – MASTECTOMY AND AXILLARY LYMPH NODE DISSECTION</vt:lpstr>
      <vt:lpstr>PowerPoint Presentation</vt:lpstr>
      <vt:lpstr>PowerPoint Presentation</vt:lpstr>
      <vt:lpstr>ONCOLOGICAL 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Breast Carcinoma</dc:title>
  <dc:creator>Rajput</dc:creator>
  <cp:lastModifiedBy>Microsoft Office User</cp:lastModifiedBy>
  <cp:revision>53</cp:revision>
  <dcterms:created xsi:type="dcterms:W3CDTF">2015-04-27T16:41:37Z</dcterms:created>
  <dcterms:modified xsi:type="dcterms:W3CDTF">2020-01-17T19:48:33Z</dcterms:modified>
</cp:coreProperties>
</file>