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9" r:id="rId5"/>
  </p:sldMasterIdLst>
  <p:notesMasterIdLst>
    <p:notesMasterId r:id="rId68"/>
  </p:notesMasterIdLst>
  <p:sldIdLst>
    <p:sldId id="280" r:id="rId6"/>
    <p:sldId id="256" r:id="rId7"/>
    <p:sldId id="278" r:id="rId8"/>
    <p:sldId id="257" r:id="rId9"/>
    <p:sldId id="258" r:id="rId10"/>
    <p:sldId id="267" r:id="rId11"/>
    <p:sldId id="273" r:id="rId12"/>
    <p:sldId id="259" r:id="rId13"/>
    <p:sldId id="260" r:id="rId14"/>
    <p:sldId id="261" r:id="rId15"/>
    <p:sldId id="262" r:id="rId16"/>
    <p:sldId id="263" r:id="rId17"/>
    <p:sldId id="269" r:id="rId18"/>
    <p:sldId id="275" r:id="rId19"/>
    <p:sldId id="268" r:id="rId20"/>
    <p:sldId id="276" r:id="rId21"/>
    <p:sldId id="270" r:id="rId22"/>
    <p:sldId id="277" r:id="rId23"/>
    <p:sldId id="271" r:id="rId24"/>
    <p:sldId id="264" r:id="rId25"/>
    <p:sldId id="265" r:id="rId26"/>
    <p:sldId id="307" r:id="rId27"/>
    <p:sldId id="308" r:id="rId28"/>
    <p:sldId id="309" r:id="rId29"/>
    <p:sldId id="310" r:id="rId30"/>
    <p:sldId id="311" r:id="rId31"/>
    <p:sldId id="312" r:id="rId32"/>
    <p:sldId id="313" r:id="rId33"/>
    <p:sldId id="314" r:id="rId34"/>
    <p:sldId id="315" r:id="rId35"/>
    <p:sldId id="316" r:id="rId36"/>
    <p:sldId id="317" r:id="rId37"/>
    <p:sldId id="318" r:id="rId38"/>
    <p:sldId id="319" r:id="rId39"/>
    <p:sldId id="320" r:id="rId40"/>
    <p:sldId id="321" r:id="rId41"/>
    <p:sldId id="281" r:id="rId42"/>
    <p:sldId id="282" r:id="rId43"/>
    <p:sldId id="283" r:id="rId44"/>
    <p:sldId id="284" r:id="rId45"/>
    <p:sldId id="285" r:id="rId46"/>
    <p:sldId id="286" r:id="rId47"/>
    <p:sldId id="287" r:id="rId48"/>
    <p:sldId id="288" r:id="rId49"/>
    <p:sldId id="289" r:id="rId50"/>
    <p:sldId id="290" r:id="rId51"/>
    <p:sldId id="291" r:id="rId52"/>
    <p:sldId id="292" r:id="rId53"/>
    <p:sldId id="293" r:id="rId54"/>
    <p:sldId id="294" r:id="rId55"/>
    <p:sldId id="295" r:id="rId56"/>
    <p:sldId id="296" r:id="rId57"/>
    <p:sldId id="297" r:id="rId58"/>
    <p:sldId id="298" r:id="rId59"/>
    <p:sldId id="299" r:id="rId60"/>
    <p:sldId id="300" r:id="rId61"/>
    <p:sldId id="301" r:id="rId62"/>
    <p:sldId id="302" r:id="rId63"/>
    <p:sldId id="303" r:id="rId64"/>
    <p:sldId id="304" r:id="rId65"/>
    <p:sldId id="305" r:id="rId66"/>
    <p:sldId id="306" r:id="rId67"/>
  </p:sldIdLst>
  <p:sldSz cx="9144000" cy="6858000" type="screen4x3"/>
  <p:notesSz cx="6648450" cy="97742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DFD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498" y="1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906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71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slide" Target="slides/slide6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6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presProps" Target="presProp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DDE0155-8049-45FD-A11A-6D936F6BC349}" type="doc">
      <dgm:prSet loTypeId="urn:microsoft.com/office/officeart/2005/8/layout/radial6" loCatId="relationship" qsTypeId="urn:microsoft.com/office/officeart/2005/8/quickstyle/simple5" qsCatId="simple" csTypeId="urn:microsoft.com/office/officeart/2005/8/colors/accent3_1" csCatId="accent3" phldr="1"/>
      <dgm:spPr/>
      <dgm:t>
        <a:bodyPr/>
        <a:lstStyle/>
        <a:p>
          <a:endParaRPr lang="en-US"/>
        </a:p>
      </dgm:t>
    </dgm:pt>
    <dgm:pt modelId="{CACC446A-B052-4166-9F1C-A84B008679B2}">
      <dgm:prSet phldrT="[Text]" custT="1"/>
      <dgm:spPr>
        <a:solidFill>
          <a:srgbClr val="D9F0DF"/>
        </a:solidFill>
      </dgm:spPr>
      <dgm:t>
        <a:bodyPr/>
        <a:lstStyle/>
        <a:p>
          <a:r>
            <a:rPr lang="en-US" sz="2800" cap="all" baseline="0" dirty="0">
              <a:solidFill>
                <a:srgbClr val="000000"/>
              </a:solidFill>
            </a:rPr>
            <a:t>Fit for purpose</a:t>
          </a:r>
        </a:p>
      </dgm:t>
    </dgm:pt>
    <dgm:pt modelId="{0649555A-D949-4E0E-8A6F-11BDF4ED04E9}" type="parTrans" cxnId="{93360A1F-FE09-422C-9A15-DC04C0374DCD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B2EFE668-72CD-4F00-953B-4BCF86E52C7B}" type="sibTrans" cxnId="{93360A1F-FE09-422C-9A15-DC04C0374DCD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88A349AD-179C-45B2-ADC4-BFB1B07CC2FD}">
      <dgm:prSet phldrT="[Text]" custT="1"/>
      <dgm:spPr>
        <a:solidFill>
          <a:srgbClr val="FFFFCC"/>
        </a:solidFill>
      </dgm:spPr>
      <dgm:t>
        <a:bodyPr/>
        <a:lstStyle/>
        <a:p>
          <a:r>
            <a:rPr lang="en-US" sz="2000" baseline="0" dirty="0">
              <a:solidFill>
                <a:srgbClr val="000000"/>
              </a:solidFill>
            </a:rPr>
            <a:t>STRONGLY PROGNOSTIC</a:t>
          </a:r>
        </a:p>
      </dgm:t>
    </dgm:pt>
    <dgm:pt modelId="{D17A93D2-E3D7-4383-A511-5723C99D4E11}" type="parTrans" cxnId="{1C23492B-8BDD-4663-B25D-E544DE24436D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BD4AAD03-97DB-48C1-827B-5298CA5D325A}" type="sibTrans" cxnId="{1C23492B-8BDD-4663-B25D-E544DE24436D}">
      <dgm:prSet/>
      <dgm:spPr>
        <a:solidFill>
          <a:schemeClr val="accent3"/>
        </a:solidFill>
      </dgm:spPr>
      <dgm:t>
        <a:bodyPr/>
        <a:lstStyle/>
        <a:p>
          <a:endParaRPr lang="en-US" dirty="0">
            <a:solidFill>
              <a:srgbClr val="000000"/>
            </a:solidFill>
          </a:endParaRPr>
        </a:p>
      </dgm:t>
    </dgm:pt>
    <dgm:pt modelId="{7B714C44-30D9-43F7-8B8B-F935DA3A20F6}">
      <dgm:prSet phldrT="[Text]" custT="1"/>
      <dgm:spPr>
        <a:solidFill>
          <a:srgbClr val="FFFFCC"/>
        </a:solidFill>
      </dgm:spPr>
      <dgm:t>
        <a:bodyPr/>
        <a:lstStyle/>
        <a:p>
          <a:r>
            <a:rPr lang="en-US" sz="2000" cap="all" baseline="0" dirty="0">
              <a:solidFill>
                <a:srgbClr val="000000"/>
              </a:solidFill>
            </a:rPr>
            <a:t>Accurate and reliable?</a:t>
          </a:r>
        </a:p>
      </dgm:t>
    </dgm:pt>
    <dgm:pt modelId="{770D90E9-F5F9-4C26-A759-C0F4729CD1C5}" type="parTrans" cxnId="{20941EB0-7CD0-4F1A-B096-B4D57F49C406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2D776565-D211-4E26-8314-3AB87F5510DD}" type="sibTrans" cxnId="{20941EB0-7CD0-4F1A-B096-B4D57F49C406}">
      <dgm:prSet/>
      <dgm:spPr>
        <a:solidFill>
          <a:schemeClr val="accent3"/>
        </a:solidFill>
      </dgm:spPr>
      <dgm:t>
        <a:bodyPr/>
        <a:lstStyle/>
        <a:p>
          <a:endParaRPr lang="en-US" dirty="0">
            <a:solidFill>
              <a:srgbClr val="000000"/>
            </a:solidFill>
          </a:endParaRPr>
        </a:p>
      </dgm:t>
    </dgm:pt>
    <dgm:pt modelId="{DA0DA37A-225E-40C7-B397-5A92D38E9F73}">
      <dgm:prSet phldrT="[Text]" custT="1"/>
      <dgm:spPr>
        <a:solidFill>
          <a:srgbClr val="FFFFCC"/>
        </a:solidFill>
      </dgm:spPr>
      <dgm:t>
        <a:bodyPr/>
        <a:lstStyle/>
        <a:p>
          <a:r>
            <a:rPr lang="en-US" sz="2000" cap="all" baseline="0" dirty="0">
              <a:solidFill>
                <a:srgbClr val="000000"/>
              </a:solidFill>
            </a:rPr>
            <a:t>Incorporated in treatment guidelines?</a:t>
          </a:r>
        </a:p>
      </dgm:t>
    </dgm:pt>
    <dgm:pt modelId="{F48E4D4A-CCDF-4F51-9463-04DAFAD3E216}" type="parTrans" cxnId="{E4642A94-16F5-421D-B99F-3925419A72B4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986AA6CB-ED07-4855-BA3B-8E9035FCDB49}" type="sibTrans" cxnId="{E4642A94-16F5-421D-B99F-3925419A72B4}">
      <dgm:prSet/>
      <dgm:spPr>
        <a:solidFill>
          <a:schemeClr val="accent3"/>
        </a:solidFill>
      </dgm:spPr>
      <dgm:t>
        <a:bodyPr/>
        <a:lstStyle/>
        <a:p>
          <a:endParaRPr lang="en-US" dirty="0">
            <a:solidFill>
              <a:srgbClr val="000000"/>
            </a:solidFill>
          </a:endParaRPr>
        </a:p>
      </dgm:t>
    </dgm:pt>
    <dgm:pt modelId="{86FA657C-BF9C-44CB-8711-6AF87D28F793}">
      <dgm:prSet phldrT="[Text]" custT="1"/>
      <dgm:spPr>
        <a:solidFill>
          <a:srgbClr val="FFFFCC"/>
        </a:solidFill>
      </dgm:spPr>
      <dgm:t>
        <a:bodyPr/>
        <a:lstStyle/>
        <a:p>
          <a:r>
            <a:rPr lang="en-US" sz="2000" cap="all" baseline="0" dirty="0">
              <a:solidFill>
                <a:srgbClr val="000000"/>
              </a:solidFill>
            </a:rPr>
            <a:t>Predictive of chemotherapy benefit?</a:t>
          </a:r>
        </a:p>
      </dgm:t>
    </dgm:pt>
    <dgm:pt modelId="{AFECA75B-A2E5-41F5-A49B-B927A23C5560}" type="parTrans" cxnId="{305B5021-9E35-493E-BEFD-B31EC26DD6FC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7441D984-9FD8-4636-B8E4-CECD63B35A24}" type="sibTrans" cxnId="{305B5021-9E35-493E-BEFD-B31EC26DD6FC}">
      <dgm:prSet/>
      <dgm:spPr>
        <a:solidFill>
          <a:schemeClr val="accent3"/>
        </a:solidFill>
      </dgm:spPr>
      <dgm:t>
        <a:bodyPr/>
        <a:lstStyle/>
        <a:p>
          <a:endParaRPr lang="en-US" dirty="0">
            <a:solidFill>
              <a:srgbClr val="000000"/>
            </a:solidFill>
          </a:endParaRPr>
        </a:p>
      </dgm:t>
    </dgm:pt>
    <dgm:pt modelId="{F6E6741C-F915-43FC-BF86-A2F6152A4448}">
      <dgm:prSet phldrT="[Text]" custT="1"/>
      <dgm:spPr>
        <a:solidFill>
          <a:srgbClr val="FFFFCC"/>
        </a:solidFill>
      </dgm:spPr>
      <dgm:t>
        <a:bodyPr/>
        <a:lstStyle/>
        <a:p>
          <a:r>
            <a:rPr lang="en-US" sz="2000" cap="all" baseline="0" dirty="0">
              <a:solidFill>
                <a:srgbClr val="000000"/>
              </a:solidFill>
            </a:rPr>
            <a:t>What is the level of evidence</a:t>
          </a:r>
          <a:r>
            <a:rPr lang="en-US" sz="1800" cap="all" baseline="0" dirty="0">
              <a:solidFill>
                <a:srgbClr val="000000"/>
              </a:solidFill>
            </a:rPr>
            <a:t>?</a:t>
          </a:r>
        </a:p>
      </dgm:t>
    </dgm:pt>
    <dgm:pt modelId="{C9806BDF-E6AE-4486-BA84-ABC5ADA82D3F}" type="parTrans" cxnId="{4A5C2EAC-AC81-4CD7-B201-F07A489BC248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783FE5C9-1BD4-4990-8C64-D5B335A779EB}" type="sibTrans" cxnId="{4A5C2EAC-AC81-4CD7-B201-F07A489BC248}">
      <dgm:prSet/>
      <dgm:spPr>
        <a:solidFill>
          <a:schemeClr val="accent3"/>
        </a:solidFill>
      </dgm:spPr>
      <dgm:t>
        <a:bodyPr/>
        <a:lstStyle/>
        <a:p>
          <a:endParaRPr lang="en-US" dirty="0">
            <a:solidFill>
              <a:srgbClr val="000000"/>
            </a:solidFill>
          </a:endParaRPr>
        </a:p>
      </dgm:t>
    </dgm:pt>
    <dgm:pt modelId="{A685ADD5-919A-45E9-8231-565A6932F2C4}">
      <dgm:prSet phldrT="[Text]" custT="1"/>
      <dgm:spPr/>
      <dgm:t>
        <a:bodyPr/>
        <a:lstStyle/>
        <a:p>
          <a:endParaRPr lang="en-US" sz="1100" dirty="0">
            <a:solidFill>
              <a:srgbClr val="000000"/>
            </a:solidFill>
          </a:endParaRPr>
        </a:p>
      </dgm:t>
    </dgm:pt>
    <dgm:pt modelId="{DF40E25B-9619-4032-AAA5-86848BBA0257}" type="parTrans" cxnId="{E82047D7-98BC-4400-8FD8-33C980123FFB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A669976F-AE7B-4503-BA1D-F7C8ECADF811}" type="sibTrans" cxnId="{E82047D7-98BC-4400-8FD8-33C980123FFB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B0CA9134-45D9-470D-B7D2-353A8FE41EFC}" type="pres">
      <dgm:prSet presAssocID="{DDDE0155-8049-45FD-A11A-6D936F6BC349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662ABEF6-F11F-4419-A609-CA43FD2DBDC0}" type="pres">
      <dgm:prSet presAssocID="{CACC446A-B052-4166-9F1C-A84B008679B2}" presName="centerShape" presStyleLbl="node0" presStyleIdx="0" presStyleCnt="1"/>
      <dgm:spPr/>
    </dgm:pt>
    <dgm:pt modelId="{506ABDA7-149E-4D2D-9080-1CF378428B77}" type="pres">
      <dgm:prSet presAssocID="{88A349AD-179C-45B2-ADC4-BFB1B07CC2FD}" presName="node" presStyleLbl="node1" presStyleIdx="0" presStyleCnt="5" custScaleX="174950" custScaleY="100438">
        <dgm:presLayoutVars>
          <dgm:bulletEnabled val="1"/>
        </dgm:presLayoutVars>
      </dgm:prSet>
      <dgm:spPr/>
    </dgm:pt>
    <dgm:pt modelId="{D7BA65A8-762D-4707-A5F8-377131E0FF71}" type="pres">
      <dgm:prSet presAssocID="{88A349AD-179C-45B2-ADC4-BFB1B07CC2FD}" presName="dummy" presStyleCnt="0"/>
      <dgm:spPr/>
    </dgm:pt>
    <dgm:pt modelId="{0ACD8B38-96A7-4D87-B95F-D3D4723FCB93}" type="pres">
      <dgm:prSet presAssocID="{BD4AAD03-97DB-48C1-827B-5298CA5D325A}" presName="sibTrans" presStyleLbl="sibTrans2D1" presStyleIdx="0" presStyleCnt="5" custLinFactNeighborX="7652" custLinFactNeighborY="-5356"/>
      <dgm:spPr/>
    </dgm:pt>
    <dgm:pt modelId="{BEF8C904-ECAA-4ACB-9393-2404EB189D88}" type="pres">
      <dgm:prSet presAssocID="{86FA657C-BF9C-44CB-8711-6AF87D28F793}" presName="node" presStyleLbl="node1" presStyleIdx="1" presStyleCnt="5" custScaleX="169230" custScaleY="86821">
        <dgm:presLayoutVars>
          <dgm:bulletEnabled val="1"/>
        </dgm:presLayoutVars>
      </dgm:prSet>
      <dgm:spPr/>
    </dgm:pt>
    <dgm:pt modelId="{27CAF261-481A-4AAC-AF1B-AB3DD64EA45C}" type="pres">
      <dgm:prSet presAssocID="{86FA657C-BF9C-44CB-8711-6AF87D28F793}" presName="dummy" presStyleCnt="0"/>
      <dgm:spPr/>
    </dgm:pt>
    <dgm:pt modelId="{EA933F0E-8AC5-4C47-841C-D86E4847F3D9}" type="pres">
      <dgm:prSet presAssocID="{7441D984-9FD8-4636-B8E4-CECD63B35A24}" presName="sibTrans" presStyleLbl="sibTrans2D1" presStyleIdx="1" presStyleCnt="5" custLinFactNeighborX="6122" custLinFactNeighborY="1551"/>
      <dgm:spPr/>
    </dgm:pt>
    <dgm:pt modelId="{BC7D7851-9C06-4407-97FC-D7C9FA95D30C}" type="pres">
      <dgm:prSet presAssocID="{F6E6741C-F915-43FC-BF86-A2F6152A4448}" presName="node" presStyleLbl="node1" presStyleIdx="2" presStyleCnt="5" custScaleX="219883" custRadScaleRad="107952" custRadScaleInc="-67910">
        <dgm:presLayoutVars>
          <dgm:bulletEnabled val="1"/>
        </dgm:presLayoutVars>
      </dgm:prSet>
      <dgm:spPr/>
    </dgm:pt>
    <dgm:pt modelId="{74653843-BC54-48BD-8F07-1D1CAA4BDC92}" type="pres">
      <dgm:prSet presAssocID="{F6E6741C-F915-43FC-BF86-A2F6152A4448}" presName="dummy" presStyleCnt="0"/>
      <dgm:spPr/>
    </dgm:pt>
    <dgm:pt modelId="{2560B2EC-45B1-458D-B006-C69BDB84D332}" type="pres">
      <dgm:prSet presAssocID="{783FE5C9-1BD4-4990-8C64-D5B335A779EB}" presName="sibTrans" presStyleLbl="sibTrans2D1" presStyleIdx="2" presStyleCnt="5" custLinFactNeighborX="1516" custLinFactNeighborY="5350"/>
      <dgm:spPr/>
    </dgm:pt>
    <dgm:pt modelId="{8A96F947-D1E8-4032-9A8C-F1AA7BF34FA6}" type="pres">
      <dgm:prSet presAssocID="{DA0DA37A-225E-40C7-B397-5A92D38E9F73}" presName="node" presStyleLbl="node1" presStyleIdx="3" presStyleCnt="5" custScaleX="205058">
        <dgm:presLayoutVars>
          <dgm:bulletEnabled val="1"/>
        </dgm:presLayoutVars>
      </dgm:prSet>
      <dgm:spPr/>
    </dgm:pt>
    <dgm:pt modelId="{869A1282-B939-4629-B84A-5C2398DC70DA}" type="pres">
      <dgm:prSet presAssocID="{DA0DA37A-225E-40C7-B397-5A92D38E9F73}" presName="dummy" presStyleCnt="0"/>
      <dgm:spPr/>
    </dgm:pt>
    <dgm:pt modelId="{8D2B72C7-EB69-4D2B-92D7-C82238B219DF}" type="pres">
      <dgm:prSet presAssocID="{986AA6CB-ED07-4855-BA3B-8E9035FCDB49}" presName="sibTrans" presStyleLbl="sibTrans2D1" presStyleIdx="3" presStyleCnt="5" custLinFactNeighborX="-11860" custLinFactNeighborY="5882"/>
      <dgm:spPr/>
    </dgm:pt>
    <dgm:pt modelId="{CB02C744-3B67-415B-BB76-23A0DA8F78F4}" type="pres">
      <dgm:prSet presAssocID="{7B714C44-30D9-43F7-8B8B-F935DA3A20F6}" presName="node" presStyleLbl="node1" presStyleIdx="4" presStyleCnt="5" custScaleX="174196" custScaleY="84446">
        <dgm:presLayoutVars>
          <dgm:bulletEnabled val="1"/>
        </dgm:presLayoutVars>
      </dgm:prSet>
      <dgm:spPr/>
    </dgm:pt>
    <dgm:pt modelId="{7CC015B3-5033-489E-8C78-6FB58D56089E}" type="pres">
      <dgm:prSet presAssocID="{7B714C44-30D9-43F7-8B8B-F935DA3A20F6}" presName="dummy" presStyleCnt="0"/>
      <dgm:spPr/>
    </dgm:pt>
    <dgm:pt modelId="{1735194F-AF97-462F-96B2-3734CFABA10C}" type="pres">
      <dgm:prSet presAssocID="{2D776565-D211-4E26-8314-3AB87F5510DD}" presName="sibTrans" presStyleLbl="sibTrans2D1" presStyleIdx="4" presStyleCnt="5" custScaleX="121953" custScaleY="108660"/>
      <dgm:spPr/>
    </dgm:pt>
  </dgm:ptLst>
  <dgm:cxnLst>
    <dgm:cxn modelId="{D63A0105-9271-4B12-802B-2BDD6C840B70}" type="presOf" srcId="{CACC446A-B052-4166-9F1C-A84B008679B2}" destId="{662ABEF6-F11F-4419-A609-CA43FD2DBDC0}" srcOrd="0" destOrd="0" presId="urn:microsoft.com/office/officeart/2005/8/layout/radial6"/>
    <dgm:cxn modelId="{93360A1F-FE09-422C-9A15-DC04C0374DCD}" srcId="{DDDE0155-8049-45FD-A11A-6D936F6BC349}" destId="{CACC446A-B052-4166-9F1C-A84B008679B2}" srcOrd="0" destOrd="0" parTransId="{0649555A-D949-4E0E-8A6F-11BDF4ED04E9}" sibTransId="{B2EFE668-72CD-4F00-953B-4BCF86E52C7B}"/>
    <dgm:cxn modelId="{305B5021-9E35-493E-BEFD-B31EC26DD6FC}" srcId="{CACC446A-B052-4166-9F1C-A84B008679B2}" destId="{86FA657C-BF9C-44CB-8711-6AF87D28F793}" srcOrd="1" destOrd="0" parTransId="{AFECA75B-A2E5-41F5-A49B-B927A23C5560}" sibTransId="{7441D984-9FD8-4636-B8E4-CECD63B35A24}"/>
    <dgm:cxn modelId="{97CA3D23-D78E-45EB-A9CD-18DAFD595194}" type="presOf" srcId="{DDDE0155-8049-45FD-A11A-6D936F6BC349}" destId="{B0CA9134-45D9-470D-B7D2-353A8FE41EFC}" srcOrd="0" destOrd="0" presId="urn:microsoft.com/office/officeart/2005/8/layout/radial6"/>
    <dgm:cxn modelId="{1C23492B-8BDD-4663-B25D-E544DE24436D}" srcId="{CACC446A-B052-4166-9F1C-A84B008679B2}" destId="{88A349AD-179C-45B2-ADC4-BFB1B07CC2FD}" srcOrd="0" destOrd="0" parTransId="{D17A93D2-E3D7-4383-A511-5723C99D4E11}" sibTransId="{BD4AAD03-97DB-48C1-827B-5298CA5D325A}"/>
    <dgm:cxn modelId="{D07E822E-954E-4F41-9BAA-49888EFF47A3}" type="presOf" srcId="{7441D984-9FD8-4636-B8E4-CECD63B35A24}" destId="{EA933F0E-8AC5-4C47-841C-D86E4847F3D9}" srcOrd="0" destOrd="0" presId="urn:microsoft.com/office/officeart/2005/8/layout/radial6"/>
    <dgm:cxn modelId="{93B42F3C-8C90-4756-A0D9-EDFD8B6D75A0}" type="presOf" srcId="{86FA657C-BF9C-44CB-8711-6AF87D28F793}" destId="{BEF8C904-ECAA-4ACB-9393-2404EB189D88}" srcOrd="0" destOrd="0" presId="urn:microsoft.com/office/officeart/2005/8/layout/radial6"/>
    <dgm:cxn modelId="{39D4BC6B-D828-4530-A3C7-1BF9A211731D}" type="presOf" srcId="{7B714C44-30D9-43F7-8B8B-F935DA3A20F6}" destId="{CB02C744-3B67-415B-BB76-23A0DA8F78F4}" srcOrd="0" destOrd="0" presId="urn:microsoft.com/office/officeart/2005/8/layout/radial6"/>
    <dgm:cxn modelId="{184E936F-AE2E-4279-A957-E225C63A9086}" type="presOf" srcId="{88A349AD-179C-45B2-ADC4-BFB1B07CC2FD}" destId="{506ABDA7-149E-4D2D-9080-1CF378428B77}" srcOrd="0" destOrd="0" presId="urn:microsoft.com/office/officeart/2005/8/layout/radial6"/>
    <dgm:cxn modelId="{92899C6F-250E-40D7-87AE-B5B21A2D7E36}" type="presOf" srcId="{BD4AAD03-97DB-48C1-827B-5298CA5D325A}" destId="{0ACD8B38-96A7-4D87-B95F-D3D4723FCB93}" srcOrd="0" destOrd="0" presId="urn:microsoft.com/office/officeart/2005/8/layout/radial6"/>
    <dgm:cxn modelId="{E4642A94-16F5-421D-B99F-3925419A72B4}" srcId="{CACC446A-B052-4166-9F1C-A84B008679B2}" destId="{DA0DA37A-225E-40C7-B397-5A92D38E9F73}" srcOrd="3" destOrd="0" parTransId="{F48E4D4A-CCDF-4F51-9463-04DAFAD3E216}" sibTransId="{986AA6CB-ED07-4855-BA3B-8E9035FCDB49}"/>
    <dgm:cxn modelId="{F819C2A3-7D46-4E81-B4B3-BAFCFAFB7C8C}" type="presOf" srcId="{2D776565-D211-4E26-8314-3AB87F5510DD}" destId="{1735194F-AF97-462F-96B2-3734CFABA10C}" srcOrd="0" destOrd="0" presId="urn:microsoft.com/office/officeart/2005/8/layout/radial6"/>
    <dgm:cxn modelId="{4A5C2EAC-AC81-4CD7-B201-F07A489BC248}" srcId="{CACC446A-B052-4166-9F1C-A84B008679B2}" destId="{F6E6741C-F915-43FC-BF86-A2F6152A4448}" srcOrd="2" destOrd="0" parTransId="{C9806BDF-E6AE-4486-BA84-ABC5ADA82D3F}" sibTransId="{783FE5C9-1BD4-4990-8C64-D5B335A779EB}"/>
    <dgm:cxn modelId="{20941EB0-7CD0-4F1A-B096-B4D57F49C406}" srcId="{CACC446A-B052-4166-9F1C-A84B008679B2}" destId="{7B714C44-30D9-43F7-8B8B-F935DA3A20F6}" srcOrd="4" destOrd="0" parTransId="{770D90E9-F5F9-4C26-A759-C0F4729CD1C5}" sibTransId="{2D776565-D211-4E26-8314-3AB87F5510DD}"/>
    <dgm:cxn modelId="{17707CC1-9CA0-41B5-9E40-B6E77C6676F3}" type="presOf" srcId="{986AA6CB-ED07-4855-BA3B-8E9035FCDB49}" destId="{8D2B72C7-EB69-4D2B-92D7-C82238B219DF}" srcOrd="0" destOrd="0" presId="urn:microsoft.com/office/officeart/2005/8/layout/radial6"/>
    <dgm:cxn modelId="{2E31FFCC-E177-456E-AD89-D98FF648C9F1}" type="presOf" srcId="{DA0DA37A-225E-40C7-B397-5A92D38E9F73}" destId="{8A96F947-D1E8-4032-9A8C-F1AA7BF34FA6}" srcOrd="0" destOrd="0" presId="urn:microsoft.com/office/officeart/2005/8/layout/radial6"/>
    <dgm:cxn modelId="{E82047D7-98BC-4400-8FD8-33C980123FFB}" srcId="{DDDE0155-8049-45FD-A11A-6D936F6BC349}" destId="{A685ADD5-919A-45E9-8231-565A6932F2C4}" srcOrd="1" destOrd="0" parTransId="{DF40E25B-9619-4032-AAA5-86848BBA0257}" sibTransId="{A669976F-AE7B-4503-BA1D-F7C8ECADF811}"/>
    <dgm:cxn modelId="{D75CC0F6-42C2-45F3-8527-A093A41C28D7}" type="presOf" srcId="{F6E6741C-F915-43FC-BF86-A2F6152A4448}" destId="{BC7D7851-9C06-4407-97FC-D7C9FA95D30C}" srcOrd="0" destOrd="0" presId="urn:microsoft.com/office/officeart/2005/8/layout/radial6"/>
    <dgm:cxn modelId="{18098AFC-B041-422F-8896-9E10C4135612}" type="presOf" srcId="{783FE5C9-1BD4-4990-8C64-D5B335A779EB}" destId="{2560B2EC-45B1-458D-B006-C69BDB84D332}" srcOrd="0" destOrd="0" presId="urn:microsoft.com/office/officeart/2005/8/layout/radial6"/>
    <dgm:cxn modelId="{E1D22919-BF4B-431C-BF71-254F0391AD3F}" type="presParOf" srcId="{B0CA9134-45D9-470D-B7D2-353A8FE41EFC}" destId="{662ABEF6-F11F-4419-A609-CA43FD2DBDC0}" srcOrd="0" destOrd="0" presId="urn:microsoft.com/office/officeart/2005/8/layout/radial6"/>
    <dgm:cxn modelId="{65BCB00D-C471-42AF-99B6-87F792909C53}" type="presParOf" srcId="{B0CA9134-45D9-470D-B7D2-353A8FE41EFC}" destId="{506ABDA7-149E-4D2D-9080-1CF378428B77}" srcOrd="1" destOrd="0" presId="urn:microsoft.com/office/officeart/2005/8/layout/radial6"/>
    <dgm:cxn modelId="{0C1BE9F5-2EBB-4FA9-B0AD-6270C9BDABA9}" type="presParOf" srcId="{B0CA9134-45D9-470D-B7D2-353A8FE41EFC}" destId="{D7BA65A8-762D-4707-A5F8-377131E0FF71}" srcOrd="2" destOrd="0" presId="urn:microsoft.com/office/officeart/2005/8/layout/radial6"/>
    <dgm:cxn modelId="{40585158-59A3-4574-935C-356839F5206F}" type="presParOf" srcId="{B0CA9134-45D9-470D-B7D2-353A8FE41EFC}" destId="{0ACD8B38-96A7-4D87-B95F-D3D4723FCB93}" srcOrd="3" destOrd="0" presId="urn:microsoft.com/office/officeart/2005/8/layout/radial6"/>
    <dgm:cxn modelId="{F1202AD4-D4F6-4785-AF0A-CBA392190B7A}" type="presParOf" srcId="{B0CA9134-45D9-470D-B7D2-353A8FE41EFC}" destId="{BEF8C904-ECAA-4ACB-9393-2404EB189D88}" srcOrd="4" destOrd="0" presId="urn:microsoft.com/office/officeart/2005/8/layout/radial6"/>
    <dgm:cxn modelId="{122AC9A8-3945-4523-AF4A-31CEFA02F407}" type="presParOf" srcId="{B0CA9134-45D9-470D-B7D2-353A8FE41EFC}" destId="{27CAF261-481A-4AAC-AF1B-AB3DD64EA45C}" srcOrd="5" destOrd="0" presId="urn:microsoft.com/office/officeart/2005/8/layout/radial6"/>
    <dgm:cxn modelId="{AC3798D3-0311-4954-A489-4D36205AF2DB}" type="presParOf" srcId="{B0CA9134-45D9-470D-B7D2-353A8FE41EFC}" destId="{EA933F0E-8AC5-4C47-841C-D86E4847F3D9}" srcOrd="6" destOrd="0" presId="urn:microsoft.com/office/officeart/2005/8/layout/radial6"/>
    <dgm:cxn modelId="{FB29372F-4A3D-4505-839A-026E50D23ADF}" type="presParOf" srcId="{B0CA9134-45D9-470D-B7D2-353A8FE41EFC}" destId="{BC7D7851-9C06-4407-97FC-D7C9FA95D30C}" srcOrd="7" destOrd="0" presId="urn:microsoft.com/office/officeart/2005/8/layout/radial6"/>
    <dgm:cxn modelId="{2A968793-3E40-4CE7-A4BF-E71B18B7768B}" type="presParOf" srcId="{B0CA9134-45D9-470D-B7D2-353A8FE41EFC}" destId="{74653843-BC54-48BD-8F07-1D1CAA4BDC92}" srcOrd="8" destOrd="0" presId="urn:microsoft.com/office/officeart/2005/8/layout/radial6"/>
    <dgm:cxn modelId="{7C2A2BA2-6511-47C0-80C6-A44D01ED640D}" type="presParOf" srcId="{B0CA9134-45D9-470D-B7D2-353A8FE41EFC}" destId="{2560B2EC-45B1-458D-B006-C69BDB84D332}" srcOrd="9" destOrd="0" presId="urn:microsoft.com/office/officeart/2005/8/layout/radial6"/>
    <dgm:cxn modelId="{64C81CFA-D0AA-4487-A01F-449C20B66837}" type="presParOf" srcId="{B0CA9134-45D9-470D-B7D2-353A8FE41EFC}" destId="{8A96F947-D1E8-4032-9A8C-F1AA7BF34FA6}" srcOrd="10" destOrd="0" presId="urn:microsoft.com/office/officeart/2005/8/layout/radial6"/>
    <dgm:cxn modelId="{C8F63908-AACF-41E3-B03A-12660791475F}" type="presParOf" srcId="{B0CA9134-45D9-470D-B7D2-353A8FE41EFC}" destId="{869A1282-B939-4629-B84A-5C2398DC70DA}" srcOrd="11" destOrd="0" presId="urn:microsoft.com/office/officeart/2005/8/layout/radial6"/>
    <dgm:cxn modelId="{A07524C3-5AA2-42B7-AE0B-049D30E949A4}" type="presParOf" srcId="{B0CA9134-45D9-470D-B7D2-353A8FE41EFC}" destId="{8D2B72C7-EB69-4D2B-92D7-C82238B219DF}" srcOrd="12" destOrd="0" presId="urn:microsoft.com/office/officeart/2005/8/layout/radial6"/>
    <dgm:cxn modelId="{E8457B7E-DFBF-45A2-A6BB-902E527D190A}" type="presParOf" srcId="{B0CA9134-45D9-470D-B7D2-353A8FE41EFC}" destId="{CB02C744-3B67-415B-BB76-23A0DA8F78F4}" srcOrd="13" destOrd="0" presId="urn:microsoft.com/office/officeart/2005/8/layout/radial6"/>
    <dgm:cxn modelId="{AB98F6FA-3176-405A-B69D-BF4728BA45D2}" type="presParOf" srcId="{B0CA9134-45D9-470D-B7D2-353A8FE41EFC}" destId="{7CC015B3-5033-489E-8C78-6FB58D56089E}" srcOrd="14" destOrd="0" presId="urn:microsoft.com/office/officeart/2005/8/layout/radial6"/>
    <dgm:cxn modelId="{F0140427-8BC0-4504-9ECC-A6C60CFC46BE}" type="presParOf" srcId="{B0CA9134-45D9-470D-B7D2-353A8FE41EFC}" destId="{1735194F-AF97-462F-96B2-3734CFABA10C}" srcOrd="15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35194F-AF97-462F-96B2-3734CFABA10C}">
      <dsp:nvSpPr>
        <dsp:cNvPr id="0" name=""/>
        <dsp:cNvSpPr/>
      </dsp:nvSpPr>
      <dsp:spPr>
        <a:xfrm>
          <a:off x="1044650" y="510774"/>
          <a:ext cx="5835685" cy="5199589"/>
        </a:xfrm>
        <a:prstGeom prst="blockArc">
          <a:avLst>
            <a:gd name="adj1" fmla="val 11880000"/>
            <a:gd name="adj2" fmla="val 16200000"/>
            <a:gd name="adj3" fmla="val 4640"/>
          </a:avLst>
        </a:prstGeom>
        <a:solidFill>
          <a:schemeClr val="accent3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D2B72C7-EB69-4D2B-92D7-C82238B219DF}">
      <dsp:nvSpPr>
        <dsp:cNvPr id="0" name=""/>
        <dsp:cNvSpPr/>
      </dsp:nvSpPr>
      <dsp:spPr>
        <a:xfrm>
          <a:off x="1002373" y="999438"/>
          <a:ext cx="4785191" cy="4785191"/>
        </a:xfrm>
        <a:prstGeom prst="blockArc">
          <a:avLst>
            <a:gd name="adj1" fmla="val 7560000"/>
            <a:gd name="adj2" fmla="val 11880000"/>
            <a:gd name="adj3" fmla="val 4640"/>
          </a:avLst>
        </a:prstGeom>
        <a:solidFill>
          <a:schemeClr val="accent3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560B2EC-45B1-458D-B006-C69BDB84D332}">
      <dsp:nvSpPr>
        <dsp:cNvPr id="0" name=""/>
        <dsp:cNvSpPr/>
      </dsp:nvSpPr>
      <dsp:spPr>
        <a:xfrm>
          <a:off x="1788337" y="1089116"/>
          <a:ext cx="4785191" cy="4785191"/>
        </a:xfrm>
        <a:prstGeom prst="blockArc">
          <a:avLst>
            <a:gd name="adj1" fmla="val 2259342"/>
            <a:gd name="adj2" fmla="val 7833457"/>
            <a:gd name="adj3" fmla="val 4640"/>
          </a:avLst>
        </a:prstGeom>
        <a:solidFill>
          <a:schemeClr val="accent3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A933F0E-8AC5-4C47-841C-D86E4847F3D9}">
      <dsp:nvSpPr>
        <dsp:cNvPr id="0" name=""/>
        <dsp:cNvSpPr/>
      </dsp:nvSpPr>
      <dsp:spPr>
        <a:xfrm>
          <a:off x="1941214" y="999405"/>
          <a:ext cx="4785191" cy="4785191"/>
        </a:xfrm>
        <a:prstGeom prst="blockArc">
          <a:avLst>
            <a:gd name="adj1" fmla="val 20194006"/>
            <a:gd name="adj2" fmla="val 2091362"/>
            <a:gd name="adj3" fmla="val 4640"/>
          </a:avLst>
        </a:prstGeom>
        <a:solidFill>
          <a:schemeClr val="accent3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ACD8B38-96A7-4D87-B95F-D3D4723FCB93}">
      <dsp:nvSpPr>
        <dsp:cNvPr id="0" name=""/>
        <dsp:cNvSpPr/>
      </dsp:nvSpPr>
      <dsp:spPr>
        <a:xfrm>
          <a:off x="1936059" y="461678"/>
          <a:ext cx="4785191" cy="4785191"/>
        </a:xfrm>
        <a:prstGeom prst="blockArc">
          <a:avLst>
            <a:gd name="adj1" fmla="val 16200000"/>
            <a:gd name="adj2" fmla="val 20520000"/>
            <a:gd name="adj3" fmla="val 4640"/>
          </a:avLst>
        </a:prstGeom>
        <a:solidFill>
          <a:schemeClr val="accent3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662ABEF6-F11F-4419-A609-CA43FD2DBDC0}">
      <dsp:nvSpPr>
        <dsp:cNvPr id="0" name=""/>
        <dsp:cNvSpPr/>
      </dsp:nvSpPr>
      <dsp:spPr>
        <a:xfrm>
          <a:off x="2861127" y="2009204"/>
          <a:ext cx="2202730" cy="2202730"/>
        </a:xfrm>
        <a:prstGeom prst="ellipse">
          <a:avLst/>
        </a:prstGeom>
        <a:solidFill>
          <a:srgbClr val="D9F0DF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cap="all" baseline="0" dirty="0">
              <a:solidFill>
                <a:srgbClr val="000000"/>
              </a:solidFill>
            </a:rPr>
            <a:t>Fit for purpose</a:t>
          </a:r>
        </a:p>
      </dsp:txBody>
      <dsp:txXfrm>
        <a:off x="3183709" y="2331786"/>
        <a:ext cx="1557566" cy="1557566"/>
      </dsp:txXfrm>
    </dsp:sp>
    <dsp:sp modelId="{506ABDA7-149E-4D2D-9080-1CF378428B77}">
      <dsp:nvSpPr>
        <dsp:cNvPr id="0" name=""/>
        <dsp:cNvSpPr/>
      </dsp:nvSpPr>
      <dsp:spPr>
        <a:xfrm>
          <a:off x="2613705" y="-850"/>
          <a:ext cx="2697574" cy="1548665"/>
        </a:xfrm>
        <a:prstGeom prst="ellipse">
          <a:avLst/>
        </a:prstGeom>
        <a:solidFill>
          <a:srgbClr val="FFFFCC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baseline="0" dirty="0">
              <a:solidFill>
                <a:srgbClr val="000000"/>
              </a:solidFill>
            </a:rPr>
            <a:t>STRONGLY PROGNOSTIC</a:t>
          </a:r>
        </a:p>
      </dsp:txBody>
      <dsp:txXfrm>
        <a:off x="3008756" y="225947"/>
        <a:ext cx="1907472" cy="1095071"/>
      </dsp:txXfrm>
    </dsp:sp>
    <dsp:sp modelId="{BEF8C904-ECAA-4ACB-9393-2404EB189D88}">
      <dsp:nvSpPr>
        <dsp:cNvPr id="0" name=""/>
        <dsp:cNvSpPr/>
      </dsp:nvSpPr>
      <dsp:spPr>
        <a:xfrm>
          <a:off x="4880506" y="1719018"/>
          <a:ext cx="2609376" cy="1338702"/>
        </a:xfrm>
        <a:prstGeom prst="ellipse">
          <a:avLst/>
        </a:prstGeom>
        <a:solidFill>
          <a:srgbClr val="FFFFCC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cap="all" baseline="0" dirty="0">
              <a:solidFill>
                <a:srgbClr val="000000"/>
              </a:solidFill>
            </a:rPr>
            <a:t>Predictive of chemotherapy benefit?</a:t>
          </a:r>
        </a:p>
      </dsp:txBody>
      <dsp:txXfrm>
        <a:off x="5262640" y="1915066"/>
        <a:ext cx="1845108" cy="946606"/>
      </dsp:txXfrm>
    </dsp:sp>
    <dsp:sp modelId="{BC7D7851-9C06-4407-97FC-D7C9FA95D30C}">
      <dsp:nvSpPr>
        <dsp:cNvPr id="0" name=""/>
        <dsp:cNvSpPr/>
      </dsp:nvSpPr>
      <dsp:spPr>
        <a:xfrm>
          <a:off x="4263452" y="3882510"/>
          <a:ext cx="3390401" cy="1541911"/>
        </a:xfrm>
        <a:prstGeom prst="ellipse">
          <a:avLst/>
        </a:prstGeom>
        <a:solidFill>
          <a:srgbClr val="FFFFCC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cap="all" baseline="0" dirty="0">
              <a:solidFill>
                <a:srgbClr val="000000"/>
              </a:solidFill>
            </a:rPr>
            <a:t>What is the level of evidence</a:t>
          </a:r>
          <a:r>
            <a:rPr lang="en-US" sz="1800" kern="1200" cap="all" baseline="0" dirty="0">
              <a:solidFill>
                <a:srgbClr val="000000"/>
              </a:solidFill>
            </a:rPr>
            <a:t>?</a:t>
          </a:r>
        </a:p>
      </dsp:txBody>
      <dsp:txXfrm>
        <a:off x="4759965" y="4108318"/>
        <a:ext cx="2397375" cy="1090295"/>
      </dsp:txXfrm>
    </dsp:sp>
    <dsp:sp modelId="{8A96F947-D1E8-4032-9A8C-F1AA7BF34FA6}">
      <dsp:nvSpPr>
        <dsp:cNvPr id="0" name=""/>
        <dsp:cNvSpPr/>
      </dsp:nvSpPr>
      <dsp:spPr>
        <a:xfrm>
          <a:off x="1007881" y="4230357"/>
          <a:ext cx="3161812" cy="1541911"/>
        </a:xfrm>
        <a:prstGeom prst="ellipse">
          <a:avLst/>
        </a:prstGeom>
        <a:solidFill>
          <a:srgbClr val="FFFFCC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cap="all" baseline="0" dirty="0">
              <a:solidFill>
                <a:srgbClr val="000000"/>
              </a:solidFill>
            </a:rPr>
            <a:t>Incorporated in treatment guidelines?</a:t>
          </a:r>
        </a:p>
      </dsp:txBody>
      <dsp:txXfrm>
        <a:off x="1470918" y="4456165"/>
        <a:ext cx="2235738" cy="1090295"/>
      </dsp:txXfrm>
    </dsp:sp>
    <dsp:sp modelId="{CB02C744-3B67-415B-BB76-23A0DA8F78F4}">
      <dsp:nvSpPr>
        <dsp:cNvPr id="0" name=""/>
        <dsp:cNvSpPr/>
      </dsp:nvSpPr>
      <dsp:spPr>
        <a:xfrm>
          <a:off x="396816" y="1737328"/>
          <a:ext cx="2685948" cy="1302082"/>
        </a:xfrm>
        <a:prstGeom prst="ellipse">
          <a:avLst/>
        </a:prstGeom>
        <a:solidFill>
          <a:srgbClr val="FFFFCC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cap="all" baseline="0" dirty="0">
              <a:solidFill>
                <a:srgbClr val="000000"/>
              </a:solidFill>
            </a:rPr>
            <a:t>Accurate and reliable?</a:t>
          </a:r>
        </a:p>
      </dsp:txBody>
      <dsp:txXfrm>
        <a:off x="790164" y="1928013"/>
        <a:ext cx="1899252" cy="9207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1313" cy="4889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65550" y="0"/>
            <a:ext cx="2881313" cy="4889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EDBFBF-C253-4687-AB14-CEA38E2B45C2}" type="datetimeFigureOut">
              <a:rPr lang="en-US" smtClean="0"/>
              <a:t>1/17/20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81063" y="733425"/>
            <a:ext cx="4886325" cy="36655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5163" y="4643438"/>
            <a:ext cx="5318125" cy="43973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283700"/>
            <a:ext cx="2881313" cy="4889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65550" y="9283700"/>
            <a:ext cx="2881313" cy="4889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49C0BE-A113-4056-9BB5-A271BBDD5F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66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6675" y="733425"/>
            <a:ext cx="6515100" cy="36655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237550-B754-3948-ABE1-DE80EC911A3C}" type="slidenum">
              <a:rPr lang="en-US" smtClean="0">
                <a:solidFill>
                  <a:prstClr val="black"/>
                </a:solidFill>
              </a:rPr>
              <a:pPr/>
              <a:t>37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52582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6675" y="733425"/>
            <a:ext cx="6515100" cy="36655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237550-B754-3948-ABE1-DE80EC911A3C}" type="slidenum">
              <a:rPr lang="en-US" smtClean="0">
                <a:solidFill>
                  <a:prstClr val="black"/>
                </a:solidFill>
              </a:rPr>
              <a:pPr/>
              <a:t>38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79799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6675" y="733425"/>
            <a:ext cx="6515100" cy="36655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237550-B754-3948-ABE1-DE80EC911A3C}" type="slidenum">
              <a:rPr lang="en-US" smtClean="0">
                <a:solidFill>
                  <a:prstClr val="black"/>
                </a:solidFill>
              </a:rPr>
              <a:pPr/>
              <a:t>39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1557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6675" y="733425"/>
            <a:ext cx="6515100" cy="36655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237550-B754-3948-ABE1-DE80EC911A3C}" type="slidenum">
              <a:rPr lang="en-US" smtClean="0">
                <a:solidFill>
                  <a:prstClr val="black"/>
                </a:solidFill>
              </a:rPr>
              <a:pPr/>
              <a:t>40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04923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81063" y="733425"/>
            <a:ext cx="4886325" cy="36655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237550-B754-3948-ABE1-DE80EC911A3C}" type="slidenum">
              <a:rPr lang="en-US" smtClean="0">
                <a:solidFill>
                  <a:prstClr val="black"/>
                </a:solidFill>
              </a:rPr>
              <a:pPr/>
              <a:t>41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18000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6675" y="733425"/>
            <a:ext cx="6515100" cy="36655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ARE THE DIFFICULT PATIENTS THAT WE ALL SEE IN THE CLINIC</a:t>
            </a:r>
          </a:p>
          <a:p>
            <a:r>
              <a:rPr lang="en-US" dirty="0"/>
              <a:t>THE PATIENTS</a:t>
            </a:r>
            <a:r>
              <a:rPr lang="en-US" baseline="0" dirty="0"/>
              <a:t> WHERE THERE IS NO ABSOLUTE INDICATION FOR ADJUVANT CHEMOTHERAPY</a:t>
            </a:r>
          </a:p>
          <a:p>
            <a:r>
              <a:rPr lang="en-US" baseline="0" dirty="0"/>
              <a:t>THE ER+; HER2NEU-; NODE NEGATIVE PATIENTS WHERE THE DECISION TO GIVE OR OMIT CHEMOTHERAPY IS NOT ALWAYS CLEAR CUT</a:t>
            </a:r>
          </a:p>
          <a:p>
            <a:endParaRPr lang="en-US" baseline="0" dirty="0"/>
          </a:p>
          <a:p>
            <a:r>
              <a:rPr lang="en-US" baseline="0" dirty="0"/>
              <a:t>MANY PEOPLE WILL USE THE BLOOM-RICHARDSON GRADING OF TUMOURS TO HELP GUIDE THEM</a:t>
            </a:r>
          </a:p>
          <a:p>
            <a:r>
              <a:rPr lang="en-US" baseline="0" dirty="0"/>
              <a:t>THERE IS, HOWEVER, DATA TO SHOW THAT GRADE I DISEASE CAN HAVE A HIGH RECURRENCE SCORE AND GRADE III DISEASE CAN HAVE A LOW RECURRENCE SCORE ON ONCOTYPE DX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237550-B754-3948-ABE1-DE80EC911A3C}" type="slidenum">
              <a:rPr lang="en-US" smtClean="0">
                <a:solidFill>
                  <a:prstClr val="black"/>
                </a:solidFill>
              </a:rPr>
              <a:pPr/>
              <a:t>42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44984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6675" y="733425"/>
            <a:ext cx="6515100" cy="36655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237550-B754-3948-ABE1-DE80EC911A3C}" type="slidenum">
              <a:rPr lang="en-US" smtClean="0">
                <a:solidFill>
                  <a:prstClr val="black"/>
                </a:solidFill>
              </a:rPr>
              <a:pPr/>
              <a:t>43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76096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6675" y="733425"/>
            <a:ext cx="6515100" cy="36655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237550-B754-3948-ABE1-DE80EC911A3C}" type="slidenum">
              <a:rPr lang="en-US" smtClean="0">
                <a:solidFill>
                  <a:prstClr val="black"/>
                </a:solidFill>
              </a:rPr>
              <a:pPr/>
              <a:t>44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39325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6675" y="733425"/>
            <a:ext cx="6515100" cy="3665538"/>
          </a:xfrm>
          <a:ln/>
        </p:spPr>
      </p:sp>
      <p:sp>
        <p:nvSpPr>
          <p:cNvPr id="519174" name="Notes Placeholder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latin typeface="Arial" pitchFamily="34" charset="0"/>
                <a:cs typeface="Arial" pitchFamily="34" charset="0"/>
              </a:rPr>
              <a:t>Main point: The Onco</a:t>
            </a:r>
            <a:r>
              <a:rPr lang="en-US" i="1" dirty="0">
                <a:latin typeface="Arial" pitchFamily="34" charset="0"/>
                <a:cs typeface="Arial" pitchFamily="34" charset="0"/>
              </a:rPr>
              <a:t>type</a:t>
            </a:r>
            <a:r>
              <a:rPr lang="en-US" dirty="0">
                <a:latin typeface="Arial" pitchFamily="34" charset="0"/>
                <a:cs typeface="Arial" pitchFamily="34" charset="0"/>
              </a:rPr>
              <a:t> DX</a:t>
            </a:r>
            <a:r>
              <a:rPr lang="en-US" baseline="30000" dirty="0">
                <a:latin typeface="Arial" pitchFamily="34" charset="0"/>
                <a:cs typeface="Arial" pitchFamily="34" charset="0"/>
              </a:rPr>
              <a:t>®</a:t>
            </a:r>
            <a:r>
              <a:rPr lang="en-US" dirty="0">
                <a:latin typeface="Arial" pitchFamily="34" charset="0"/>
                <a:cs typeface="Arial" pitchFamily="34" charset="0"/>
              </a:rPr>
              <a:t> assay is clinically validated to predict the risk of distant recurrence at 10 years in patients with ER+, node-negative breast cancer treated with tamoxifen.</a:t>
            </a:r>
          </a:p>
          <a:p>
            <a:pPr eaLnBrk="1" hangingPunct="1">
              <a:spcBef>
                <a:spcPts val="0"/>
              </a:spcBef>
              <a:defRPr/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pPr marL="238773" indent="-238773" eaLnBrk="1" hangingPunct="1">
              <a:spcBef>
                <a:spcPts val="0"/>
              </a:spcBef>
              <a:buFontTx/>
              <a:buChar char="•"/>
              <a:defRPr/>
            </a:pPr>
            <a:r>
              <a:rPr lang="en-US" dirty="0">
                <a:latin typeface="Arial" pitchFamily="34" charset="0"/>
                <a:cs typeface="Arial" pitchFamily="34" charset="0"/>
              </a:rPr>
              <a:t>The Recurrence Score</a:t>
            </a:r>
            <a:r>
              <a:rPr lang="en-US" baseline="30000" dirty="0">
                <a:latin typeface="Arial" pitchFamily="34" charset="0"/>
                <a:cs typeface="Arial" pitchFamily="34" charset="0"/>
              </a:rPr>
              <a:t>®</a:t>
            </a:r>
            <a:r>
              <a:rPr lang="en-US" dirty="0">
                <a:latin typeface="Arial" pitchFamily="34" charset="0"/>
                <a:cs typeface="Arial" pitchFamily="34" charset="0"/>
              </a:rPr>
              <a:t> result was calculated for each patient: 51% of </a:t>
            </a:r>
            <a:br>
              <a:rPr lang="en-US" dirty="0">
                <a:latin typeface="Arial" pitchFamily="34" charset="0"/>
                <a:cs typeface="Arial" pitchFamily="34" charset="0"/>
              </a:rPr>
            </a:br>
            <a:r>
              <a:rPr lang="en-US" dirty="0">
                <a:latin typeface="Arial" pitchFamily="34" charset="0"/>
                <a:cs typeface="Arial" pitchFamily="34" charset="0"/>
              </a:rPr>
              <a:t>the patient population fell into the low-risk group (n = 338), 22% fell into </a:t>
            </a:r>
            <a:br>
              <a:rPr lang="en-US" dirty="0">
                <a:latin typeface="Arial" pitchFamily="34" charset="0"/>
                <a:cs typeface="Arial" pitchFamily="34" charset="0"/>
              </a:rPr>
            </a:br>
            <a:r>
              <a:rPr lang="en-US" dirty="0">
                <a:latin typeface="Arial" pitchFamily="34" charset="0"/>
                <a:cs typeface="Arial" pitchFamily="34" charset="0"/>
              </a:rPr>
              <a:t>the intermediate-risk group (n = 149), and 27% fell into the high-risk group </a:t>
            </a:r>
            <a:br>
              <a:rPr lang="en-US" dirty="0">
                <a:latin typeface="Arial" pitchFamily="34" charset="0"/>
                <a:cs typeface="Arial" pitchFamily="34" charset="0"/>
              </a:rPr>
            </a:br>
            <a:r>
              <a:rPr lang="en-US" dirty="0">
                <a:latin typeface="Arial" pitchFamily="34" charset="0"/>
                <a:cs typeface="Arial" pitchFamily="34" charset="0"/>
              </a:rPr>
              <a:t>(n = 181).</a:t>
            </a:r>
            <a:r>
              <a:rPr lang="en-US" baseline="30000" dirty="0">
                <a:latin typeface="Arial" pitchFamily="34" charset="0"/>
                <a:cs typeface="Arial" pitchFamily="34" charset="0"/>
              </a:rPr>
              <a:t>1</a:t>
            </a:r>
          </a:p>
          <a:p>
            <a:pPr marL="238773" indent="-238773" eaLnBrk="1" hangingPunct="1">
              <a:spcBef>
                <a:spcPts val="600"/>
              </a:spcBef>
              <a:buFontTx/>
              <a:buChar char="•"/>
              <a:defRPr/>
            </a:pPr>
            <a:r>
              <a:rPr lang="en-US" dirty="0">
                <a:latin typeface="Arial" pitchFamily="34" charset="0"/>
                <a:cs typeface="Arial" pitchFamily="34" charset="0"/>
              </a:rPr>
              <a:t>This graph demonstrates the difference in distant relapse-free survival (DRFS) over time for the different risk categories. The DRFS for the high- and low-risk groups were statistically significantly different; the 10-year distant relapse-free survival for the low-risk category was 93% compared to 69% for the high-risk category.</a:t>
            </a:r>
            <a:r>
              <a:rPr lang="en-US" baseline="30000" dirty="0">
                <a:latin typeface="Arial" pitchFamily="34" charset="0"/>
                <a:cs typeface="Arial" pitchFamily="34" charset="0"/>
              </a:rPr>
              <a:t>1</a:t>
            </a:r>
          </a:p>
          <a:p>
            <a:pPr marL="238773" indent="-238773" eaLnBrk="1" hangingPunct="1">
              <a:buFontTx/>
              <a:buChar char="•"/>
              <a:defRPr/>
            </a:pPr>
            <a:endParaRPr lang="en-US" b="1" dirty="0">
              <a:latin typeface="Arial" pitchFamily="34" charset="0"/>
              <a:cs typeface="Arial" pitchFamily="34" charset="0"/>
            </a:endParaRPr>
          </a:p>
          <a:p>
            <a:pPr marL="238773" indent="-238773" eaLnBrk="1" hangingPunct="1">
              <a:buFontTx/>
              <a:buAutoNum type="arabicPeriod"/>
              <a:defRPr/>
            </a:pPr>
            <a:r>
              <a:rPr lang="en-US" sz="1000" dirty="0">
                <a:latin typeface="Arial" pitchFamily="34" charset="0"/>
                <a:cs typeface="Arial" pitchFamily="34" charset="0"/>
              </a:rPr>
              <a:t>Paik S, Shak S, Tang G, et al. Use of an RT-PCR assay to predict the likelihood of breast </a:t>
            </a:r>
            <a:br>
              <a:rPr lang="en-US" sz="1000" dirty="0">
                <a:latin typeface="Arial" pitchFamily="34" charset="0"/>
                <a:cs typeface="Arial" pitchFamily="34" charset="0"/>
              </a:rPr>
            </a:br>
            <a:r>
              <a:rPr lang="en-US" sz="1000" dirty="0">
                <a:latin typeface="Arial" pitchFamily="34" charset="0"/>
                <a:cs typeface="Arial" pitchFamily="34" charset="0"/>
              </a:rPr>
              <a:t>cancer recurrence in node-negative, estrogen receptor–positive, tamoxifen-treated patients. </a:t>
            </a:r>
            <a:br>
              <a:rPr lang="en-US" sz="1000" dirty="0">
                <a:latin typeface="Arial" pitchFamily="34" charset="0"/>
                <a:cs typeface="Arial" pitchFamily="34" charset="0"/>
              </a:rPr>
            </a:br>
            <a:r>
              <a:rPr lang="en-US" sz="1000" dirty="0">
                <a:latin typeface="Arial" pitchFamily="34" charset="0"/>
                <a:cs typeface="Arial" pitchFamily="34" charset="0"/>
              </a:rPr>
              <a:t>In preparation.</a:t>
            </a:r>
            <a:endParaRPr lang="en-NZ" sz="1000" dirty="0">
              <a:latin typeface="Arial" pitchFamily="34" charset="0"/>
              <a:cs typeface="Arial" pitchFamily="34" charset="0"/>
            </a:endParaRPr>
          </a:p>
          <a:p>
            <a:pPr marL="238773" indent="-238773" eaLnBrk="1" hangingPunct="1">
              <a:defRPr/>
            </a:pPr>
            <a:endParaRPr lang="en-NZ" sz="1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46270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6675" y="733425"/>
            <a:ext cx="6515100" cy="36655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237550-B754-3948-ABE1-DE80EC911A3C}" type="slidenum">
              <a:rPr lang="en-US" smtClean="0">
                <a:solidFill>
                  <a:prstClr val="black"/>
                </a:solidFill>
              </a:rPr>
              <a:pPr/>
              <a:t>46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1672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6675" y="733425"/>
            <a:ext cx="6515100" cy="3665538"/>
          </a:xfrm>
          <a:ln/>
        </p:spPr>
      </p:sp>
      <p:sp>
        <p:nvSpPr>
          <p:cNvPr id="2775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55545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6675" y="733425"/>
            <a:ext cx="6515100" cy="3665538"/>
          </a:xfrm>
          <a:ln/>
        </p:spPr>
      </p:sp>
      <p:sp>
        <p:nvSpPr>
          <p:cNvPr id="2785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/>
              <a:t>The figures in this slide correspond to the second page of the Oncotype DX report. These are two graphical representations of the chemotherapy benefit data derived from NSABP B-20. The graph on the left represents the RS as a continuous variable. The graph on the right represents the RS as a categorical variable (i.e. risk groups).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Both graphs show that the highest benefit form chemotherapy is derived by the high RS disease group.</a:t>
            </a:r>
          </a:p>
        </p:txBody>
      </p:sp>
    </p:spTree>
    <p:extLst>
      <p:ext uri="{BB962C8B-B14F-4D97-AF65-F5344CB8AC3E}">
        <p14:creationId xmlns:p14="http://schemas.microsoft.com/office/powerpoint/2010/main" val="10535144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6675" y="733425"/>
            <a:ext cx="6515100" cy="36655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237550-B754-3948-ABE1-DE80EC911A3C}" type="slidenum">
              <a:rPr lang="en-US" smtClean="0">
                <a:solidFill>
                  <a:prstClr val="black"/>
                </a:solidFill>
              </a:rPr>
              <a:pPr/>
              <a:t>49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6200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6675" y="733425"/>
            <a:ext cx="6515100" cy="36655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237550-B754-3948-ABE1-DE80EC911A3C}" type="slidenum">
              <a:rPr lang="en-US" smtClean="0">
                <a:solidFill>
                  <a:prstClr val="black"/>
                </a:solidFill>
              </a:rPr>
              <a:pPr/>
              <a:t>50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94296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6675" y="733425"/>
            <a:ext cx="6515100" cy="36655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237550-B754-3948-ABE1-DE80EC911A3C}" type="slidenum">
              <a:rPr lang="en-US" smtClean="0">
                <a:solidFill>
                  <a:prstClr val="black"/>
                </a:solidFill>
              </a:rPr>
              <a:pPr/>
              <a:t>51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22914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6675" y="733425"/>
            <a:ext cx="6515100" cy="36655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237550-B754-3948-ABE1-DE80EC911A3C}" type="slidenum">
              <a:rPr lang="en-US" smtClean="0">
                <a:solidFill>
                  <a:prstClr val="black"/>
                </a:solidFill>
              </a:rPr>
              <a:pPr/>
              <a:t>52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23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6675" y="733425"/>
            <a:ext cx="6515100" cy="36655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237550-B754-3948-ABE1-DE80EC911A3C}" type="slidenum">
              <a:rPr lang="en-US" smtClean="0">
                <a:solidFill>
                  <a:prstClr val="black"/>
                </a:solidFill>
              </a:rPr>
              <a:pPr/>
              <a:t>53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83580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6675" y="733425"/>
            <a:ext cx="6515100" cy="36655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237550-B754-3948-ABE1-DE80EC911A3C}" type="slidenum">
              <a:rPr lang="en-US" smtClean="0">
                <a:solidFill>
                  <a:prstClr val="black"/>
                </a:solidFill>
              </a:rPr>
              <a:pPr/>
              <a:t>54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90073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5222E-E9D2-4787-A9C6-EC91AAF1DA97}" type="slidenum">
              <a:rPr lang="en-ZA" smtClean="0">
                <a:solidFill>
                  <a:prstClr val="black"/>
                </a:solidFill>
              </a:rPr>
              <a:pPr/>
              <a:t>60</a:t>
            </a:fld>
            <a:endParaRPr lang="en-Z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211203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5222E-E9D2-4787-A9C6-EC91AAF1DA97}" type="slidenum">
              <a:rPr lang="en-ZA" smtClean="0">
                <a:solidFill>
                  <a:prstClr val="black"/>
                </a:solidFill>
              </a:rPr>
              <a:pPr/>
              <a:t>61</a:t>
            </a:fld>
            <a:endParaRPr lang="en-Z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211203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5222E-E9D2-4787-A9C6-EC91AAF1DA97}" type="slidenum">
              <a:rPr lang="en-ZA" smtClean="0">
                <a:solidFill>
                  <a:prstClr val="black"/>
                </a:solidFill>
              </a:rPr>
              <a:pPr/>
              <a:t>62</a:t>
            </a:fld>
            <a:endParaRPr lang="en-Z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21120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65A96-C8B4-460C-9077-8A828FDF3020}" type="datetimeFigureOut">
              <a:rPr lang="en-US" smtClean="0"/>
              <a:pPr/>
              <a:t>1/17/20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D1ECD-088F-45D4-B9AA-3C4EE56AF98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Powerpoint template cvr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1776" y="169362"/>
            <a:ext cx="8980449" cy="668863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98492"/>
            <a:ext cx="8610600" cy="563508"/>
          </a:xfrm>
        </p:spPr>
        <p:txBody>
          <a:bodyPr>
            <a:noAutofit/>
          </a:bodyPr>
          <a:lstStyle>
            <a:lvl1pPr>
              <a:defRPr sz="3200" b="1" u="sng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90600"/>
            <a:ext cx="8610600" cy="51355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65A96-C8B4-460C-9077-8A828FDF3020}" type="datetimeFigureOut">
              <a:rPr lang="en-US" smtClean="0"/>
              <a:pPr/>
              <a:t>1/17/20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D1ECD-088F-45D4-B9AA-3C4EE56AF9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65A96-C8B4-460C-9077-8A828FDF3020}" type="datetimeFigureOut">
              <a:rPr lang="en-US" smtClean="0"/>
              <a:pPr/>
              <a:t>1/17/20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D1ECD-088F-45D4-B9AA-3C4EE56AF9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65A96-C8B4-460C-9077-8A828FDF3020}" type="datetimeFigureOut">
              <a:rPr lang="en-US" smtClean="0"/>
              <a:pPr/>
              <a:t>1/17/20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D1ECD-088F-45D4-B9AA-3C4EE56AF9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65A96-C8B4-460C-9077-8A828FDF3020}" type="datetimeFigureOut">
              <a:rPr lang="en-US" smtClean="0"/>
              <a:pPr/>
              <a:t>1/17/20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D1ECD-088F-45D4-B9AA-3C4EE56AF9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65A96-C8B4-460C-9077-8A828FDF3020}" type="datetimeFigureOut">
              <a:rPr lang="en-US" smtClean="0"/>
              <a:pPr/>
              <a:t>1/17/20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D1ECD-088F-45D4-B9AA-3C4EE56AF9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65A96-C8B4-460C-9077-8A828FDF3020}" type="datetimeFigureOut">
              <a:rPr lang="en-US" smtClean="0"/>
              <a:pPr/>
              <a:t>1/17/20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D1ECD-088F-45D4-B9AA-3C4EE56AF9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65A96-C8B4-460C-9077-8A828FDF3020}" type="datetimeFigureOut">
              <a:rPr lang="en-US" smtClean="0"/>
              <a:pPr/>
              <a:t>1/17/20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D1ECD-088F-45D4-B9AA-3C4EE56AF9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65A96-C8B4-460C-9077-8A828FDF3020}" type="datetimeFigureOut">
              <a:rPr lang="en-US" smtClean="0"/>
              <a:pPr/>
              <a:t>1/17/20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D1ECD-088F-45D4-B9AA-3C4EE56AF9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65A96-C8B4-460C-9077-8A828FDF3020}" type="datetimeFigureOut">
              <a:rPr lang="en-US" smtClean="0"/>
              <a:pPr/>
              <a:t>1/17/20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D1ECD-088F-45D4-B9AA-3C4EE56AF9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65A96-C8B4-460C-9077-8A828FDF3020}" type="datetimeFigureOut">
              <a:rPr lang="en-US" smtClean="0"/>
              <a:pPr/>
              <a:t>1/17/20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D1ECD-088F-45D4-B9AA-3C4EE56AF9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F6C90-5654-4A09-AC16-B6A5AA2477C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1/17/20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E4529-7CA0-4B76-87A2-6ADD3121624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8308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F6C90-5654-4A09-AC16-B6A5AA2477C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1/17/20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E4529-7CA0-4B76-87A2-6ADD3121624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94206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F6C90-5654-4A09-AC16-B6A5AA2477C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1/17/20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E4529-7CA0-4B76-87A2-6ADD3121624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53021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F6C90-5654-4A09-AC16-B6A5AA2477C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1/17/20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E4529-7CA0-4B76-87A2-6ADD3121624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1226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F6C90-5654-4A09-AC16-B6A5AA2477C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1/17/20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E4529-7CA0-4B76-87A2-6ADD3121624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39463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F6C90-5654-4A09-AC16-B6A5AA2477C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1/17/20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E4529-7CA0-4B76-87A2-6ADD3121624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86427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F6C90-5654-4A09-AC16-B6A5AA2477C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1/17/20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E4529-7CA0-4B76-87A2-6ADD3121624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33278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F6C90-5654-4A09-AC16-B6A5AA2477C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1/17/20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E4529-7CA0-4B76-87A2-6ADD3121624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15842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F6C90-5654-4A09-AC16-B6A5AA2477C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1/17/20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E4529-7CA0-4B76-87A2-6ADD3121624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451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F6C90-5654-4A09-AC16-B6A5AA2477C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1/17/20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E4529-7CA0-4B76-87A2-6ADD3121624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96599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F6C90-5654-4A09-AC16-B6A5AA2477C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1/17/20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E4529-7CA0-4B76-87A2-6ADD3121624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904834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5E57-2B18-6748-B6CC-FDFFA9750E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1/17/20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2A6E-83C7-5F48-9233-AFC044803D3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872625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5E57-2B18-6748-B6CC-FDFFA9750E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1/17/20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2A6E-83C7-5F48-9233-AFC044803D3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14775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5E57-2B18-6748-B6CC-FDFFA9750E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1/17/20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2A6E-83C7-5F48-9233-AFC044803D3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965927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5E57-2B18-6748-B6CC-FDFFA9750E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1/17/20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2A6E-83C7-5F48-9233-AFC044803D3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498269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5E57-2B18-6748-B6CC-FDFFA9750E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1/17/20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2A6E-83C7-5F48-9233-AFC044803D3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687932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5E57-2B18-6748-B6CC-FDFFA9750E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1/17/20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2A6E-83C7-5F48-9233-AFC044803D3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028593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5E57-2B18-6748-B6CC-FDFFA9750E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1/17/20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2A6E-83C7-5F48-9233-AFC044803D3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965180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5E57-2B18-6748-B6CC-FDFFA9750E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1/17/20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2A6E-83C7-5F48-9233-AFC044803D3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21733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5E57-2B18-6748-B6CC-FDFFA9750E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1/17/20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2A6E-83C7-5F48-9233-AFC044803D3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205147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5E57-2B18-6748-B6CC-FDFFA9750E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1/17/20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2A6E-83C7-5F48-9233-AFC044803D3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095927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5E57-2B18-6748-B6CC-FDFFA9750E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1/17/20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2A6E-83C7-5F48-9233-AFC044803D3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047275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350C6-4568-428D-A92A-A7D9B083FDEE}" type="datetimeFigureOut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2020/01/17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BA4C7-C82A-4373-BB3C-7F664CA82D8B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230647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350C6-4568-428D-A92A-A7D9B083FDEE}" type="datetimeFigureOut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2020/01/17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BA4C7-C82A-4373-BB3C-7F664CA82D8B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410919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350C6-4568-428D-A92A-A7D9B083FDEE}" type="datetimeFigureOut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2020/01/17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BA4C7-C82A-4373-BB3C-7F664CA82D8B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890301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350C6-4568-428D-A92A-A7D9B083FDEE}" type="datetimeFigureOut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2020/01/17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BA4C7-C82A-4373-BB3C-7F664CA82D8B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079594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350C6-4568-428D-A92A-A7D9B083FDEE}" type="datetimeFigureOut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2020/01/17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BA4C7-C82A-4373-BB3C-7F664CA82D8B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69737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BA4C7-C82A-4373-BB3C-7F664CA82D8B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151783" y="6464369"/>
            <a:ext cx="26789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altLang="zh-CN" sz="1100" dirty="0">
                <a:solidFill>
                  <a:prstClr val="white">
                    <a:lumMod val="50000"/>
                  </a:prstClr>
                </a:solidFill>
                <a:latin typeface="Century Gothic" pitchFamily="34" charset="0"/>
                <a:ea typeface="黑体" pitchFamily="2" charset="-122"/>
              </a:rPr>
              <a:t>Company confidential January 2015</a:t>
            </a:r>
          </a:p>
        </p:txBody>
      </p:sp>
    </p:spTree>
    <p:extLst>
      <p:ext uri="{BB962C8B-B14F-4D97-AF65-F5344CB8AC3E}">
        <p14:creationId xmlns:p14="http://schemas.microsoft.com/office/powerpoint/2010/main" val="126010965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350C6-4568-428D-A92A-A7D9B083FDEE}" type="datetimeFigureOut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2020/01/17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BA4C7-C82A-4373-BB3C-7F664CA82D8B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158106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350C6-4568-428D-A92A-A7D9B083FDEE}" type="datetimeFigureOut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2020/01/17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BA4C7-C82A-4373-BB3C-7F664CA82D8B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959924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350C6-4568-428D-A92A-A7D9B083FDEE}" type="datetimeFigureOut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2020/01/17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BA4C7-C82A-4373-BB3C-7F664CA82D8B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036665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350C6-4568-428D-A92A-A7D9B083FDEE}" type="datetimeFigureOut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2020/01/17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BA4C7-C82A-4373-BB3C-7F664CA82D8B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782772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350C6-4568-428D-A92A-A7D9B083FDEE}" type="datetimeFigureOut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2020/01/17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BA4C7-C82A-4373-BB3C-7F664CA82D8B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333193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40352" y="6237312"/>
            <a:ext cx="1368152" cy="600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98134"/>
            <a:ext cx="1440160" cy="1314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 userDrawn="1"/>
        </p:nvSpPr>
        <p:spPr>
          <a:xfrm>
            <a:off x="151783" y="6464369"/>
            <a:ext cx="260199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altLang="zh-CN" sz="1100" dirty="0">
                <a:solidFill>
                  <a:prstClr val="white">
                    <a:lumMod val="50000"/>
                  </a:prstClr>
                </a:solidFill>
                <a:latin typeface="Century Gothic" pitchFamily="34" charset="0"/>
                <a:ea typeface="黑体" pitchFamily="2" charset="-122"/>
              </a:rPr>
              <a:t>Company confidential August 2015</a:t>
            </a:r>
          </a:p>
        </p:txBody>
      </p:sp>
    </p:spTree>
    <p:extLst>
      <p:ext uri="{BB962C8B-B14F-4D97-AF65-F5344CB8AC3E}">
        <p14:creationId xmlns:p14="http://schemas.microsoft.com/office/powerpoint/2010/main" val="96027399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40352" y="6237312"/>
            <a:ext cx="1368152" cy="600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98134"/>
            <a:ext cx="1440160" cy="1314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 userDrawn="1"/>
        </p:nvSpPr>
        <p:spPr>
          <a:xfrm>
            <a:off x="151783" y="6464369"/>
            <a:ext cx="260199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altLang="zh-CN" sz="1100" dirty="0">
                <a:solidFill>
                  <a:prstClr val="white">
                    <a:lumMod val="50000"/>
                  </a:prstClr>
                </a:solidFill>
                <a:latin typeface="Century Gothic" pitchFamily="34" charset="0"/>
                <a:ea typeface="黑体" pitchFamily="2" charset="-122"/>
              </a:rPr>
              <a:t>Company confidential August 2015</a:t>
            </a:r>
          </a:p>
        </p:txBody>
      </p:sp>
    </p:spTree>
    <p:extLst>
      <p:ext uri="{BB962C8B-B14F-4D97-AF65-F5344CB8AC3E}">
        <p14:creationId xmlns:p14="http://schemas.microsoft.com/office/powerpoint/2010/main" val="74856439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40352" y="6237312"/>
            <a:ext cx="1368152" cy="600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98134"/>
            <a:ext cx="1440160" cy="1314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 userDrawn="1"/>
        </p:nvSpPr>
        <p:spPr>
          <a:xfrm>
            <a:off x="151783" y="6464369"/>
            <a:ext cx="260199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altLang="zh-CN" sz="1100" dirty="0">
                <a:solidFill>
                  <a:prstClr val="white">
                    <a:lumMod val="50000"/>
                  </a:prstClr>
                </a:solidFill>
                <a:latin typeface="Century Gothic" pitchFamily="34" charset="0"/>
                <a:ea typeface="黑体" pitchFamily="2" charset="-122"/>
              </a:rPr>
              <a:t>Company confidential August 2015</a:t>
            </a:r>
          </a:p>
        </p:txBody>
      </p:sp>
    </p:spTree>
    <p:extLst>
      <p:ext uri="{BB962C8B-B14F-4D97-AF65-F5344CB8AC3E}">
        <p14:creationId xmlns:p14="http://schemas.microsoft.com/office/powerpoint/2010/main" val="191371978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AC3BA-CE6D-4131-B45E-C4E2C5551587}" type="datetimeFigureOut">
              <a:rPr lang="en-ZA" smtClean="0"/>
              <a:pPr/>
              <a:t>2020/01/17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584EE-6315-4059-8E69-83C4A27E6F70}" type="slidenum">
              <a:rPr lang="en-ZA" smtClean="0"/>
              <a:pPr/>
              <a:t>‹#›</a:t>
            </a:fld>
            <a:endParaRPr lang="en-ZA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943556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AC3BA-CE6D-4131-B45E-C4E2C5551587}" type="datetimeFigureOut">
              <a:rPr lang="en-ZA" smtClean="0"/>
              <a:pPr/>
              <a:t>2020/01/17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584EE-6315-4059-8E69-83C4A27E6F70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2675801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AC3BA-CE6D-4131-B45E-C4E2C5551587}" type="datetimeFigureOut">
              <a:rPr lang="en-ZA" smtClean="0"/>
              <a:pPr/>
              <a:t>2020/01/17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584EE-6315-4059-8E69-83C4A27E6F70}" type="slidenum">
              <a:rPr lang="en-ZA" smtClean="0"/>
              <a:pPr/>
              <a:t>‹#›</a:t>
            </a:fld>
            <a:endParaRPr lang="en-ZA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56259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AC3BA-CE6D-4131-B45E-C4E2C5551587}" type="datetimeFigureOut">
              <a:rPr lang="en-ZA" smtClean="0"/>
              <a:pPr/>
              <a:t>2020/01/17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584EE-6315-4059-8E69-83C4A27E6F70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0048253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AC3BA-CE6D-4131-B45E-C4E2C5551587}" type="datetimeFigureOut">
              <a:rPr lang="en-ZA" smtClean="0"/>
              <a:pPr/>
              <a:t>2020/01/17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584EE-6315-4059-8E69-83C4A27E6F70}" type="slidenum">
              <a:rPr lang="en-ZA" smtClean="0"/>
              <a:pPr/>
              <a:t>‹#›</a:t>
            </a:fld>
            <a:endParaRPr lang="en-ZA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972046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AC3BA-CE6D-4131-B45E-C4E2C5551587}" type="datetimeFigureOut">
              <a:rPr lang="en-ZA" smtClean="0"/>
              <a:pPr/>
              <a:t>2020/01/17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584EE-6315-4059-8E69-83C4A27E6F70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2070667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AC3BA-CE6D-4131-B45E-C4E2C5551587}" type="datetimeFigureOut">
              <a:rPr lang="en-ZA" smtClean="0"/>
              <a:pPr/>
              <a:t>2020/01/17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584EE-6315-4059-8E69-83C4A27E6F70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4407080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AC3BA-CE6D-4131-B45E-C4E2C5551587}" type="datetimeFigureOut">
              <a:rPr lang="en-ZA" smtClean="0"/>
              <a:pPr/>
              <a:t>2020/01/17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584EE-6315-4059-8E69-83C4A27E6F70}" type="slidenum">
              <a:rPr lang="en-ZA" smtClean="0"/>
              <a:pPr/>
              <a:t>‹#›</a:t>
            </a:fld>
            <a:endParaRPr lang="en-ZA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425095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AC3BA-CE6D-4131-B45E-C4E2C5551587}" type="datetimeFigureOut">
              <a:rPr lang="en-ZA" smtClean="0"/>
              <a:pPr/>
              <a:t>2020/01/17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584EE-6315-4059-8E69-83C4A27E6F70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4425590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AC3BA-CE6D-4131-B45E-C4E2C5551587}" type="datetimeFigureOut">
              <a:rPr lang="en-ZA" smtClean="0"/>
              <a:pPr/>
              <a:t>2020/01/17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584EE-6315-4059-8E69-83C4A27E6F70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1070796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AC3BA-CE6D-4131-B45E-C4E2C5551587}" type="datetimeFigureOut">
              <a:rPr lang="en-ZA" smtClean="0"/>
              <a:pPr/>
              <a:t>2020/01/17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584EE-6315-4059-8E69-83C4A27E6F70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603663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Powerpoint template.jp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0" y="75069"/>
            <a:ext cx="9144000" cy="6583362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465A96-C8B4-460C-9077-8A828FDF3020}" type="datetimeFigureOut">
              <a:rPr lang="en-US" smtClean="0"/>
              <a:pPr/>
              <a:t>1/17/20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5D1ECD-088F-45D4-B9AA-3C4EE56AF98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0F6C90-5654-4A09-AC16-B6A5AA2477C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1/17/20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EE4529-7CA0-4B76-87A2-6ADD3121624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235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D25E57-2B18-6748-B6CC-FDFFA9750E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1/17/20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7F2A6E-83C7-5F48-9233-AFC044803D3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8203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D350C6-4568-428D-A92A-A7D9B083FDEE}" type="datetimeFigureOut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2020/01/17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5BA4C7-C82A-4373-BB3C-7F664CA82D8B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5730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40BAC3BA-CE6D-4131-B45E-C4E2C5551587}" type="datetimeFigureOut">
              <a:rPr lang="en-ZA" smtClean="0"/>
              <a:pPr/>
              <a:t>2020/01/17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E7D584EE-6315-4059-8E69-83C4A27E6F70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31070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igosa.co.za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4" Type="http://schemas.openxmlformats.org/officeDocument/2006/relationships/hyperlink" Target="http://www.durbanbcf.com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35.jpeg"/><Relationship Id="rId4" Type="http://schemas.microsoft.com/office/2007/relationships/hdphoto" Target="../media/hdphoto1.wdp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9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8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34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40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6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6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5.xml"/><Relationship Id="rId5" Type="http://schemas.openxmlformats.org/officeDocument/2006/relationships/hyperlink" Target="mailto:jeanette@iccf.co.za" TargetMode="External"/><Relationship Id="rId4" Type="http://schemas.openxmlformats.org/officeDocument/2006/relationships/hyperlink" Target="http://www.iccf.co.za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0"/>
            <a:ext cx="5943600" cy="5441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609600" y="4876800"/>
            <a:ext cx="8229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prstClr val="black"/>
                </a:solidFill>
              </a:rPr>
              <a:t> </a:t>
            </a:r>
            <a:r>
              <a:rPr lang="en-US" sz="2400" b="1" u="sng" dirty="0">
                <a:solidFill>
                  <a:srgbClr val="4F81BD"/>
                </a:solidFill>
              </a:rPr>
              <a:t>FUTURE MEETINGS</a:t>
            </a:r>
          </a:p>
          <a:p>
            <a:pPr algn="ctr"/>
            <a:r>
              <a:rPr lang="en-US" sz="2400" dirty="0">
                <a:solidFill>
                  <a:prstClr val="black"/>
                </a:solidFill>
              </a:rPr>
              <a:t>BIGOSA  meeting 10</a:t>
            </a:r>
            <a:r>
              <a:rPr lang="en-US" sz="2400" baseline="30000" dirty="0">
                <a:solidFill>
                  <a:prstClr val="black"/>
                </a:solidFill>
              </a:rPr>
              <a:t>th</a:t>
            </a:r>
            <a:r>
              <a:rPr lang="en-US" sz="2400" dirty="0">
                <a:solidFill>
                  <a:prstClr val="black"/>
                </a:solidFill>
              </a:rPr>
              <a:t> October… </a:t>
            </a:r>
            <a:r>
              <a:rPr lang="en-US" sz="2400" dirty="0">
                <a:solidFill>
                  <a:prstClr val="black"/>
                </a:solidFill>
                <a:hlinkClick r:id="rId3"/>
              </a:rPr>
              <a:t>www.bigosa.co.za</a:t>
            </a:r>
            <a:endParaRPr lang="en-US" sz="2400" dirty="0">
              <a:solidFill>
                <a:prstClr val="black"/>
              </a:solidFill>
            </a:endParaRPr>
          </a:p>
          <a:p>
            <a:pPr algn="ctr"/>
            <a:r>
              <a:rPr lang="en-US" sz="2400" dirty="0">
                <a:solidFill>
                  <a:prstClr val="black"/>
                </a:solidFill>
              </a:rPr>
              <a:t>NEXT  DBCF date 17</a:t>
            </a:r>
            <a:r>
              <a:rPr lang="en-US" sz="2400" baseline="30000" dirty="0">
                <a:solidFill>
                  <a:prstClr val="black"/>
                </a:solidFill>
              </a:rPr>
              <a:t>th</a:t>
            </a:r>
            <a:r>
              <a:rPr lang="en-US" sz="2400" dirty="0">
                <a:solidFill>
                  <a:prstClr val="black"/>
                </a:solidFill>
              </a:rPr>
              <a:t> November… </a:t>
            </a:r>
            <a:r>
              <a:rPr lang="en-US" sz="2400" dirty="0">
                <a:solidFill>
                  <a:prstClr val="black"/>
                </a:solidFill>
                <a:hlinkClick r:id="rId4"/>
              </a:rPr>
              <a:t>www.durbanbcf.com</a:t>
            </a:r>
            <a:endParaRPr lang="en-US" sz="2400" dirty="0">
              <a:solidFill>
                <a:prstClr val="black"/>
              </a:solidFill>
            </a:endParaRPr>
          </a:p>
          <a:p>
            <a:endParaRPr lang="en-US" sz="2400" dirty="0">
              <a:solidFill>
                <a:prstClr val="black"/>
              </a:solidFill>
            </a:endParaRPr>
          </a:p>
          <a:p>
            <a:endParaRPr lang="en-US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7467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676404"/>
            <a:ext cx="5181600" cy="1470025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Ki67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95800" y="5638800"/>
            <a:ext cx="2971800" cy="990600"/>
          </a:xfrm>
        </p:spPr>
        <p:txBody>
          <a:bodyPr>
            <a:noAutofit/>
          </a:bodyPr>
          <a:lstStyle/>
          <a:p>
            <a:r>
              <a:rPr lang="en-US" sz="2000" b="1" u="sng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Presented by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:</a:t>
            </a:r>
          </a:p>
          <a:p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Dr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Ashwin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Bramdev</a:t>
            </a:r>
            <a:endParaRPr lang="en-US" sz="2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52400"/>
            <a:ext cx="80772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6527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98492"/>
            <a:ext cx="8610600" cy="563508"/>
          </a:xfrm>
        </p:spPr>
        <p:txBody>
          <a:bodyPr>
            <a:noAutofit/>
          </a:bodyPr>
          <a:lstStyle/>
          <a:p>
            <a:r>
              <a:rPr lang="en-ZA" sz="3200" u="sng" dirty="0"/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14402"/>
            <a:ext cx="8610600" cy="5211763"/>
          </a:xfrm>
        </p:spPr>
        <p:txBody>
          <a:bodyPr/>
          <a:lstStyle/>
          <a:p>
            <a:pPr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ZA" sz="2400" dirty="0"/>
              <a:t>Nuclear protein associated with cellular proliferation</a:t>
            </a:r>
          </a:p>
          <a:p>
            <a:pPr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ZA" sz="2400" dirty="0"/>
              <a:t>Originally identified in early 1980’s at University of Kiel in Germany</a:t>
            </a:r>
          </a:p>
          <a:p>
            <a:pPr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ZA" sz="2400" dirty="0"/>
              <a:t>IHC is most prevalent analysis method</a:t>
            </a:r>
          </a:p>
          <a:p>
            <a:pPr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ZA" sz="2400" dirty="0"/>
              <a:t>Expressed in S,GI,G2 and M phases of the cell </a:t>
            </a:r>
          </a:p>
          <a:p>
            <a:pPr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ZA" sz="2400" dirty="0"/>
              <a:t>Non existent in GO phase</a:t>
            </a:r>
          </a:p>
          <a:p>
            <a:pPr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ZA" sz="2400" dirty="0"/>
              <a:t>Normal breast &lt; 3% of ER negative cells, and not in ER positive cells.</a:t>
            </a:r>
          </a:p>
          <a:p>
            <a:pPr marL="0" indent="0">
              <a:buNone/>
            </a:pP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1130350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98492"/>
            <a:ext cx="8610600" cy="563508"/>
          </a:xfrm>
        </p:spPr>
        <p:txBody>
          <a:bodyPr>
            <a:noAutofit/>
          </a:bodyPr>
          <a:lstStyle/>
          <a:p>
            <a:endParaRPr lang="en-Z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14402"/>
            <a:ext cx="8610600" cy="5211763"/>
          </a:xfrm>
        </p:spPr>
        <p:txBody>
          <a:bodyPr/>
          <a:lstStyle/>
          <a:p>
            <a:pPr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ZA" sz="2400" dirty="0"/>
              <a:t>Mitotic index, most established form of proliferation assessment, however number per area unit is not linearly related to rate of proliferation</a:t>
            </a:r>
          </a:p>
          <a:p>
            <a:pPr marL="0" indent="0">
              <a:buClr>
                <a:srgbClr val="0000FF"/>
              </a:buClr>
              <a:buNone/>
            </a:pPr>
            <a:endParaRPr lang="en-ZA" sz="2400" dirty="0"/>
          </a:p>
          <a:p>
            <a:pPr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ZA" sz="2400" dirty="0"/>
              <a:t>Cell cycle biomarkers, </a:t>
            </a:r>
            <a:r>
              <a:rPr lang="en-ZA" sz="2400" dirty="0" err="1"/>
              <a:t>eg</a:t>
            </a:r>
            <a:r>
              <a:rPr lang="en-ZA" sz="2400" dirty="0"/>
              <a:t>. </a:t>
            </a:r>
            <a:r>
              <a:rPr lang="en-ZA" sz="2400" dirty="0" err="1"/>
              <a:t>cyclin</a:t>
            </a:r>
            <a:r>
              <a:rPr lang="en-ZA" sz="2400" dirty="0"/>
              <a:t> D1, </a:t>
            </a:r>
            <a:r>
              <a:rPr lang="en-ZA" sz="2400" dirty="0" err="1"/>
              <a:t>cyclin</a:t>
            </a:r>
            <a:r>
              <a:rPr lang="en-ZA" sz="2400" dirty="0"/>
              <a:t> E and p21 often used as prognostic factors.  Net result of cell cycling is proliferation, therefore IHC analysis of Ki67 using MIB-1 antibody is marker of choice.</a:t>
            </a:r>
          </a:p>
          <a:p>
            <a:pPr>
              <a:buClr>
                <a:srgbClr val="0000FF"/>
              </a:buClr>
              <a:buFont typeface="Wingdings" panose="05000000000000000000" pitchFamily="2" charset="2"/>
              <a:buChar char="Ø"/>
            </a:pPr>
            <a:endParaRPr lang="en-ZA" dirty="0"/>
          </a:p>
          <a:p>
            <a:pPr>
              <a:buClr>
                <a:srgbClr val="0000FF"/>
              </a:buClr>
              <a:buFont typeface="Wingdings" panose="05000000000000000000" pitchFamily="2" charset="2"/>
              <a:buChar char="Ø"/>
            </a:pPr>
            <a:endParaRPr lang="en-ZA" dirty="0"/>
          </a:p>
          <a:p>
            <a:pPr>
              <a:buClr>
                <a:srgbClr val="0000FF"/>
              </a:buClr>
              <a:buFont typeface="Wingdings" panose="05000000000000000000" pitchFamily="2" charset="2"/>
              <a:buChar char="Ø"/>
            </a:pPr>
            <a:endParaRPr lang="en-ZA" dirty="0"/>
          </a:p>
          <a:p>
            <a:pPr marL="0" indent="0">
              <a:buNone/>
            </a:pP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6604594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228600"/>
            <a:ext cx="77724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911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981200" y="5943604"/>
            <a:ext cx="502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u="sng" dirty="0">
                <a:solidFill>
                  <a:srgbClr val="FF0000"/>
                </a:solidFill>
                <a:latin typeface="+mj-lt"/>
              </a:rPr>
              <a:t>Ki67 CONTROL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76200"/>
            <a:ext cx="8382000" cy="579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0372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98492"/>
            <a:ext cx="8610600" cy="563508"/>
          </a:xfrm>
        </p:spPr>
        <p:txBody>
          <a:bodyPr>
            <a:noAutofit/>
          </a:bodyPr>
          <a:lstStyle/>
          <a:p>
            <a:r>
              <a:rPr lang="en-ZA" dirty="0"/>
              <a:t>POTENTIAL USES OF Ki67 ASSESSMENT</a:t>
            </a:r>
            <a:endParaRPr lang="en-Z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14402"/>
            <a:ext cx="8610600" cy="5211763"/>
          </a:xfrm>
        </p:spPr>
        <p:txBody>
          <a:bodyPr/>
          <a:lstStyle/>
          <a:p>
            <a:pPr>
              <a:buClr>
                <a:srgbClr val="0000FF"/>
              </a:buClr>
              <a:buFont typeface="Wingdings" panose="05000000000000000000" pitchFamily="2" charset="2"/>
              <a:buChar char="Ø"/>
            </a:pPr>
            <a:endParaRPr lang="en-ZA" sz="2400" dirty="0"/>
          </a:p>
          <a:p>
            <a:pPr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ZA" sz="2400" dirty="0"/>
              <a:t>Prognosis</a:t>
            </a:r>
          </a:p>
          <a:p>
            <a:pPr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ZA" sz="2400" dirty="0"/>
              <a:t>Prediction of relative responsiveness or resistance to chemotherapy / endocrine therapy</a:t>
            </a:r>
          </a:p>
          <a:p>
            <a:pPr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ZA" sz="2400" dirty="0"/>
              <a:t>Estimation of residual risk in patients on standard therapy</a:t>
            </a:r>
          </a:p>
          <a:p>
            <a:pPr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ZA" sz="2400" dirty="0"/>
              <a:t>Biomarker of treatment efficacy in samples taken before, during and after </a:t>
            </a:r>
            <a:r>
              <a:rPr lang="en-ZA" sz="2400" dirty="0" err="1"/>
              <a:t>neoadjuvant</a:t>
            </a:r>
            <a:r>
              <a:rPr lang="en-ZA" sz="2400" dirty="0"/>
              <a:t> therapy</a:t>
            </a:r>
          </a:p>
          <a:p>
            <a:pPr>
              <a:buClr>
                <a:srgbClr val="0000FF"/>
              </a:buClr>
              <a:buFont typeface="Wingdings" panose="05000000000000000000" pitchFamily="2" charset="2"/>
              <a:buChar char="Ø"/>
            </a:pPr>
            <a:endParaRPr lang="en-ZA" dirty="0"/>
          </a:p>
          <a:p>
            <a:pPr>
              <a:buClr>
                <a:srgbClr val="0000FF"/>
              </a:buClr>
              <a:buFont typeface="Wingdings" panose="05000000000000000000" pitchFamily="2" charset="2"/>
              <a:buChar char="Ø"/>
            </a:pPr>
            <a:endParaRPr lang="en-ZA" dirty="0"/>
          </a:p>
          <a:p>
            <a:pPr marL="0" indent="0">
              <a:buNone/>
            </a:pP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733070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98492"/>
            <a:ext cx="8610600" cy="563508"/>
          </a:xfrm>
        </p:spPr>
        <p:txBody>
          <a:bodyPr>
            <a:noAutofit/>
          </a:bodyPr>
          <a:lstStyle/>
          <a:p>
            <a:r>
              <a:rPr lang="en-ZA" dirty="0"/>
              <a:t>Ki67</a:t>
            </a:r>
            <a:endParaRPr lang="en-Z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14402"/>
            <a:ext cx="8610600" cy="5211763"/>
          </a:xfrm>
        </p:spPr>
        <p:txBody>
          <a:bodyPr/>
          <a:lstStyle/>
          <a:p>
            <a:pPr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ZA" sz="2400" dirty="0"/>
              <a:t>Percentage of Ki67 positive tumour cell determined by IHC used to stratify patients into good and poor prognostic groups</a:t>
            </a:r>
          </a:p>
          <a:p>
            <a:pPr marL="0" indent="0">
              <a:buClr>
                <a:srgbClr val="0000FF"/>
              </a:buClr>
              <a:buNone/>
            </a:pPr>
            <a:endParaRPr lang="en-ZA" sz="1800" dirty="0"/>
          </a:p>
          <a:p>
            <a:pPr marL="0" indent="0">
              <a:buClr>
                <a:srgbClr val="0000FF"/>
              </a:buClr>
              <a:buNone/>
            </a:pPr>
            <a:r>
              <a:rPr lang="en-ZA" sz="2400" b="1" u="sng" dirty="0">
                <a:solidFill>
                  <a:srgbClr val="FF0000"/>
                </a:solidFill>
              </a:rPr>
              <a:t>HOWEVER</a:t>
            </a:r>
          </a:p>
          <a:p>
            <a:pPr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ZA" sz="2400" dirty="0"/>
              <a:t>Lack of consensus </a:t>
            </a:r>
          </a:p>
          <a:p>
            <a:pPr lvl="1"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ZA" sz="2400" dirty="0"/>
              <a:t>On scoring</a:t>
            </a:r>
          </a:p>
          <a:p>
            <a:pPr lvl="1"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ZA" sz="2400" dirty="0"/>
              <a:t>Definition of low </a:t>
            </a:r>
            <a:r>
              <a:rPr lang="en-ZA" sz="2400" dirty="0" err="1"/>
              <a:t>vs</a:t>
            </a:r>
            <a:r>
              <a:rPr lang="en-ZA" sz="2400" dirty="0"/>
              <a:t> high expression</a:t>
            </a:r>
          </a:p>
          <a:p>
            <a:pPr lvl="1"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ZA" sz="2400" dirty="0"/>
              <a:t>Appropriate cut off point for positivity</a:t>
            </a:r>
          </a:p>
          <a:p>
            <a:pPr lvl="1"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ZA" sz="2400" dirty="0"/>
              <a:t>Which part of the tumour should be scored </a:t>
            </a:r>
            <a:r>
              <a:rPr lang="en-ZA" sz="2400" dirty="0" err="1"/>
              <a:t>eg</a:t>
            </a:r>
            <a:r>
              <a:rPr lang="en-ZA" sz="2400" dirty="0"/>
              <a:t>. leading edge, “hot </a:t>
            </a:r>
            <a:r>
              <a:rPr lang="en-ZA" sz="2400" dirty="0" err="1"/>
              <a:t>spots”or</a:t>
            </a:r>
            <a:r>
              <a:rPr lang="en-ZA" sz="2400" dirty="0"/>
              <a:t> overall average</a:t>
            </a:r>
          </a:p>
          <a:p>
            <a:pPr lvl="1"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ZA" sz="2400" dirty="0"/>
              <a:t>Paucity of data on the effects of </a:t>
            </a:r>
            <a:r>
              <a:rPr lang="en-ZA" sz="2400" dirty="0" err="1"/>
              <a:t>preanalytical</a:t>
            </a:r>
            <a:r>
              <a:rPr lang="en-ZA" sz="2400" dirty="0"/>
              <a:t> variables </a:t>
            </a:r>
            <a:r>
              <a:rPr lang="en-ZA" sz="2400" dirty="0" err="1"/>
              <a:t>eg</a:t>
            </a:r>
            <a:r>
              <a:rPr lang="en-ZA" sz="2400" dirty="0"/>
              <a:t>. length of fixation, antigen retrieval, cold </a:t>
            </a:r>
            <a:r>
              <a:rPr lang="en-ZA" sz="2400" dirty="0" err="1"/>
              <a:t>ischaemia</a:t>
            </a:r>
            <a:r>
              <a:rPr lang="en-ZA" sz="2400" dirty="0"/>
              <a:t> time</a:t>
            </a:r>
          </a:p>
          <a:p>
            <a:pPr>
              <a:buClr>
                <a:srgbClr val="0000FF"/>
              </a:buClr>
              <a:buFont typeface="Wingdings" panose="05000000000000000000" pitchFamily="2" charset="2"/>
              <a:buChar char="Ø"/>
            </a:pPr>
            <a:endParaRPr lang="en-ZA" dirty="0"/>
          </a:p>
          <a:p>
            <a:pPr>
              <a:buClr>
                <a:srgbClr val="0000FF"/>
              </a:buClr>
              <a:buFont typeface="Wingdings" panose="05000000000000000000" pitchFamily="2" charset="2"/>
              <a:buChar char="Ø"/>
            </a:pPr>
            <a:endParaRPr lang="en-ZA" dirty="0"/>
          </a:p>
          <a:p>
            <a:pPr marL="0" indent="0">
              <a:buNone/>
            </a:pP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8971250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98492"/>
            <a:ext cx="8610600" cy="563508"/>
          </a:xfrm>
        </p:spPr>
        <p:txBody>
          <a:bodyPr>
            <a:noAutofit/>
          </a:bodyPr>
          <a:lstStyle/>
          <a:p>
            <a:r>
              <a:rPr lang="en-ZA" dirty="0"/>
              <a:t>Ki67</a:t>
            </a:r>
            <a:endParaRPr lang="en-Z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8610600" cy="4678363"/>
          </a:xfrm>
        </p:spPr>
        <p:txBody>
          <a:bodyPr/>
          <a:lstStyle/>
          <a:p>
            <a:pPr marL="0" indent="0">
              <a:buClr>
                <a:srgbClr val="0000FF"/>
              </a:buClr>
              <a:buNone/>
            </a:pPr>
            <a:r>
              <a:rPr lang="en-ZA" sz="2400" b="1" u="sng" dirty="0">
                <a:solidFill>
                  <a:srgbClr val="FF0000"/>
                </a:solidFill>
              </a:rPr>
              <a:t>THEREFORE</a:t>
            </a:r>
          </a:p>
          <a:p>
            <a:pPr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ZA" sz="2400" dirty="0"/>
              <a:t>Routine testing of breast cancers for Ki67 expression is not currently recommended by either ASCO or National Comprehensive Cancer Network (NCCN)</a:t>
            </a:r>
          </a:p>
          <a:p>
            <a:pPr>
              <a:buClr>
                <a:srgbClr val="0000FF"/>
              </a:buClr>
              <a:buFont typeface="Wingdings" panose="05000000000000000000" pitchFamily="2" charset="2"/>
              <a:buChar char="Ø"/>
            </a:pPr>
            <a:endParaRPr lang="en-ZA" dirty="0"/>
          </a:p>
          <a:p>
            <a:pPr>
              <a:buClr>
                <a:srgbClr val="0000FF"/>
              </a:buClr>
              <a:buFont typeface="Wingdings" panose="05000000000000000000" pitchFamily="2" charset="2"/>
              <a:buChar char="Ø"/>
            </a:pPr>
            <a:endParaRPr lang="en-ZA" dirty="0"/>
          </a:p>
          <a:p>
            <a:pPr marL="0" indent="0">
              <a:buNone/>
            </a:pP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7001373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98492"/>
            <a:ext cx="8610600" cy="563508"/>
          </a:xfrm>
        </p:spPr>
        <p:txBody>
          <a:bodyPr>
            <a:noAutofit/>
          </a:bodyPr>
          <a:lstStyle/>
          <a:p>
            <a:r>
              <a:rPr lang="en-ZA" dirty="0"/>
              <a:t>BREAST CANCER CLASSIFICATION</a:t>
            </a:r>
            <a:endParaRPr lang="en-Z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14402"/>
            <a:ext cx="8610600" cy="5211763"/>
          </a:xfrm>
        </p:spPr>
        <p:txBody>
          <a:bodyPr/>
          <a:lstStyle/>
          <a:p>
            <a:pPr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ZA" sz="2400" dirty="0" err="1"/>
              <a:t>Heterogenous</a:t>
            </a:r>
            <a:r>
              <a:rPr lang="en-ZA" sz="2400" dirty="0"/>
              <a:t> disease</a:t>
            </a:r>
          </a:p>
          <a:p>
            <a:pPr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ZA" sz="2400" dirty="0"/>
              <a:t>Gene expression studies identified distinct molecular subtypes</a:t>
            </a:r>
          </a:p>
          <a:p>
            <a:pPr lvl="1"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ZA" sz="2400" dirty="0"/>
              <a:t>Luminal A</a:t>
            </a:r>
          </a:p>
          <a:p>
            <a:pPr lvl="1"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ZA" sz="2400" dirty="0"/>
              <a:t>Luminal B</a:t>
            </a:r>
          </a:p>
          <a:p>
            <a:pPr lvl="1"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ZA" sz="2400" dirty="0"/>
              <a:t>HER2 enriched</a:t>
            </a:r>
          </a:p>
          <a:p>
            <a:pPr lvl="1"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ZA" sz="2400" dirty="0"/>
              <a:t>Basal like</a:t>
            </a:r>
          </a:p>
          <a:p>
            <a:pPr lvl="1"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ZA" sz="2400" dirty="0"/>
              <a:t>Markedly different behaviour and prognosis</a:t>
            </a:r>
          </a:p>
          <a:p>
            <a:pPr lvl="1"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ZA" sz="2400" dirty="0"/>
              <a:t>IHC surrogate markers have been introduced for molecular classification</a:t>
            </a:r>
          </a:p>
          <a:p>
            <a:pPr>
              <a:buClr>
                <a:srgbClr val="0000FF"/>
              </a:buClr>
              <a:buFont typeface="Wingdings" panose="05000000000000000000" pitchFamily="2" charset="2"/>
              <a:buChar char="Ø"/>
            </a:pPr>
            <a:endParaRPr lang="en-ZA" dirty="0"/>
          </a:p>
          <a:p>
            <a:pPr>
              <a:buClr>
                <a:srgbClr val="0000FF"/>
              </a:buClr>
              <a:buFont typeface="Wingdings" panose="05000000000000000000" pitchFamily="2" charset="2"/>
              <a:buChar char="Ø"/>
            </a:pPr>
            <a:endParaRPr lang="en-ZA" dirty="0"/>
          </a:p>
          <a:p>
            <a:pPr marL="0" indent="0">
              <a:buNone/>
            </a:pP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8828298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610600" cy="381000"/>
          </a:xfrm>
        </p:spPr>
        <p:txBody>
          <a:bodyPr>
            <a:noAutofit/>
          </a:bodyPr>
          <a:lstStyle/>
          <a:p>
            <a:r>
              <a:rPr lang="en-ZA" sz="2800" dirty="0"/>
              <a:t>BREAST CANCER CLASSIFICATION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685804"/>
            <a:ext cx="8610600" cy="5440363"/>
          </a:xfrm>
        </p:spPr>
        <p:txBody>
          <a:bodyPr>
            <a:normAutofit/>
          </a:bodyPr>
          <a:lstStyle/>
          <a:p>
            <a:pPr marL="457200" indent="-457200">
              <a:buClr>
                <a:srgbClr val="0000FF"/>
              </a:buClr>
              <a:buFont typeface="+mj-lt"/>
              <a:buAutoNum type="arabicPeriod"/>
            </a:pPr>
            <a:r>
              <a:rPr lang="en-ZA" sz="1600" b="1" dirty="0">
                <a:solidFill>
                  <a:srgbClr val="0000FF"/>
                </a:solidFill>
              </a:rPr>
              <a:t>Luminal A – 40% of breast cancer</a:t>
            </a:r>
          </a:p>
          <a:p>
            <a:pPr marL="857250" lvl="1" indent="-457200"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ZA" sz="1600" dirty="0"/>
              <a:t>ER / PR positive</a:t>
            </a:r>
          </a:p>
          <a:p>
            <a:pPr marL="857250" lvl="1" indent="-457200"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ZA" sz="1600" dirty="0"/>
              <a:t>HER2 negative</a:t>
            </a:r>
          </a:p>
          <a:p>
            <a:pPr marL="857250" lvl="1" indent="-457200"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ZA" sz="1600" dirty="0"/>
              <a:t>Low Ki67 index</a:t>
            </a:r>
          </a:p>
          <a:p>
            <a:pPr marL="0" indent="0">
              <a:buClr>
                <a:srgbClr val="0000FF"/>
              </a:buClr>
              <a:buNone/>
            </a:pPr>
            <a:endParaRPr lang="en-ZA" sz="1600" dirty="0"/>
          </a:p>
          <a:p>
            <a:pPr marL="457200" indent="-457200">
              <a:buClr>
                <a:srgbClr val="0000FF"/>
              </a:buClr>
              <a:buAutoNum type="arabicPeriod" startAt="2"/>
            </a:pPr>
            <a:r>
              <a:rPr lang="en-ZA" sz="1600" b="1" dirty="0"/>
              <a:t>Luminal B – 20%</a:t>
            </a:r>
          </a:p>
          <a:p>
            <a:pPr marL="857250" lvl="1" indent="-457200"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ZA" sz="1600" dirty="0"/>
              <a:t>ER / PR positive</a:t>
            </a:r>
          </a:p>
          <a:p>
            <a:pPr marL="857250" lvl="1" indent="-457200"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ZA" sz="1600" dirty="0"/>
              <a:t>HER2 positive (or negative)</a:t>
            </a:r>
          </a:p>
          <a:p>
            <a:pPr marL="857250" lvl="1" indent="-457200"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ZA" sz="1600" dirty="0"/>
              <a:t>High Ki67 index</a:t>
            </a:r>
          </a:p>
          <a:p>
            <a:pPr marL="0" indent="0">
              <a:buClr>
                <a:srgbClr val="0000FF"/>
              </a:buClr>
              <a:buNone/>
            </a:pPr>
            <a:endParaRPr lang="en-ZA" sz="1600" dirty="0"/>
          </a:p>
          <a:p>
            <a:pPr marL="457200" indent="-457200">
              <a:buClr>
                <a:srgbClr val="0000FF"/>
              </a:buClr>
              <a:buAutoNum type="arabicPeriod" startAt="3"/>
            </a:pPr>
            <a:r>
              <a:rPr lang="en-ZA" sz="1600" b="1" dirty="0"/>
              <a:t>HER2 enriched  –  10-15%</a:t>
            </a:r>
          </a:p>
          <a:p>
            <a:pPr marL="857250" lvl="1" indent="-457200"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ZA" sz="1600" dirty="0"/>
              <a:t>ER / PR negative</a:t>
            </a:r>
          </a:p>
          <a:p>
            <a:pPr marL="857250" lvl="1" indent="-457200"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ZA" sz="1600" dirty="0"/>
              <a:t>HER2 positive</a:t>
            </a:r>
          </a:p>
          <a:p>
            <a:pPr marL="0" indent="0">
              <a:buClr>
                <a:srgbClr val="0000FF"/>
              </a:buClr>
              <a:buNone/>
            </a:pPr>
            <a:endParaRPr lang="en-ZA" sz="1600" dirty="0"/>
          </a:p>
          <a:p>
            <a:pPr marL="457200" indent="-457200">
              <a:buClr>
                <a:srgbClr val="0000FF"/>
              </a:buClr>
              <a:buAutoNum type="arabicPeriod" startAt="4"/>
            </a:pPr>
            <a:r>
              <a:rPr lang="en-ZA" sz="1600" b="1" dirty="0"/>
              <a:t>Basal like (triple negative)  –  15-20%</a:t>
            </a:r>
          </a:p>
          <a:p>
            <a:pPr lvl="1" indent="-342900"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ZA" sz="1600" dirty="0"/>
              <a:t>ER/PR/HER2 - negative</a:t>
            </a:r>
          </a:p>
          <a:p>
            <a:pPr marL="0" indent="0">
              <a:buClr>
                <a:srgbClr val="0000FF"/>
              </a:buClr>
              <a:buNone/>
            </a:pPr>
            <a:endParaRPr lang="en-ZA" sz="1100" dirty="0"/>
          </a:p>
          <a:p>
            <a:pPr marL="0" indent="0">
              <a:buClr>
                <a:srgbClr val="0000FF"/>
              </a:buClr>
              <a:buNone/>
            </a:pPr>
            <a:r>
              <a:rPr lang="en-ZA" sz="1600" dirty="0"/>
              <a:t>Proposed Ki67 cut point of 14% to separate Luminal A from Luminal B.</a:t>
            </a:r>
          </a:p>
          <a:p>
            <a:pPr marL="0" indent="0">
              <a:buNone/>
            </a:pP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0372826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57" y="570522"/>
            <a:ext cx="2895600" cy="2590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828800" y="76204"/>
            <a:ext cx="502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u="sng" dirty="0">
                <a:solidFill>
                  <a:srgbClr val="FF0000"/>
                </a:solidFill>
                <a:latin typeface="+mj-lt"/>
              </a:rPr>
              <a:t>LUMINAL A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570522"/>
            <a:ext cx="2884714" cy="25908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657" y="581408"/>
            <a:ext cx="2895600" cy="25908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300" y="3276600"/>
            <a:ext cx="2895600" cy="260168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3298372"/>
            <a:ext cx="2895600" cy="25799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181600" y="2667000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800" b="1" dirty="0">
                <a:solidFill>
                  <a:srgbClr val="FFFF00"/>
                </a:solidFill>
              </a:rPr>
              <a:t>ER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86057" y="2692531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800" b="1" dirty="0">
                <a:solidFill>
                  <a:srgbClr val="FFFF00"/>
                </a:solidFill>
              </a:rPr>
              <a:t>PR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352802" y="5351307"/>
            <a:ext cx="10341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800" b="1" dirty="0">
                <a:solidFill>
                  <a:srgbClr val="FFFF00"/>
                </a:solidFill>
              </a:rPr>
              <a:t>HER2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91200" y="5376838"/>
            <a:ext cx="16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800" b="1" dirty="0">
                <a:solidFill>
                  <a:srgbClr val="FFFF00"/>
                </a:solidFill>
              </a:rPr>
              <a:t>Ki67 (8%)</a:t>
            </a:r>
          </a:p>
        </p:txBody>
      </p:sp>
    </p:spTree>
    <p:extLst>
      <p:ext uri="{BB962C8B-B14F-4D97-AF65-F5344CB8AC3E}">
        <p14:creationId xmlns:p14="http://schemas.microsoft.com/office/powerpoint/2010/main" val="22222588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610600" cy="381000"/>
          </a:xfrm>
        </p:spPr>
        <p:txBody>
          <a:bodyPr>
            <a:noAutofit/>
          </a:bodyPr>
          <a:lstStyle/>
          <a:p>
            <a:r>
              <a:rPr lang="en-ZA" sz="2800" dirty="0"/>
              <a:t>BREAST CANCER CLASSIFICATION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685804"/>
            <a:ext cx="8610600" cy="5440363"/>
          </a:xfrm>
        </p:spPr>
        <p:txBody>
          <a:bodyPr>
            <a:normAutofit/>
          </a:bodyPr>
          <a:lstStyle/>
          <a:p>
            <a:pPr marL="457200" indent="-457200">
              <a:buClr>
                <a:srgbClr val="0000FF"/>
              </a:buClr>
              <a:buFont typeface="+mj-lt"/>
              <a:buAutoNum type="arabicPeriod"/>
            </a:pPr>
            <a:r>
              <a:rPr lang="en-ZA" sz="1600" b="1" dirty="0"/>
              <a:t>Luminal A – 40% of breast cancer</a:t>
            </a:r>
          </a:p>
          <a:p>
            <a:pPr marL="857250" lvl="1" indent="-457200"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ZA" sz="1600" dirty="0"/>
              <a:t>ER / PR positive</a:t>
            </a:r>
          </a:p>
          <a:p>
            <a:pPr marL="857250" lvl="1" indent="-457200"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ZA" sz="1600" dirty="0"/>
              <a:t>HER2 negative</a:t>
            </a:r>
          </a:p>
          <a:p>
            <a:pPr marL="857250" lvl="1" indent="-457200"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ZA" sz="1600" dirty="0"/>
              <a:t>Low Ki67 index</a:t>
            </a:r>
          </a:p>
          <a:p>
            <a:pPr marL="0" indent="0">
              <a:buClr>
                <a:srgbClr val="0000FF"/>
              </a:buClr>
              <a:buNone/>
            </a:pPr>
            <a:endParaRPr lang="en-ZA" sz="1600" dirty="0"/>
          </a:p>
          <a:p>
            <a:pPr marL="457200" indent="-457200">
              <a:buClr>
                <a:srgbClr val="0000FF"/>
              </a:buClr>
              <a:buAutoNum type="arabicPeriod" startAt="2"/>
            </a:pPr>
            <a:r>
              <a:rPr lang="en-ZA" sz="1600" b="1" dirty="0">
                <a:solidFill>
                  <a:srgbClr val="0000FF"/>
                </a:solidFill>
              </a:rPr>
              <a:t>Luminal B – 20%</a:t>
            </a:r>
          </a:p>
          <a:p>
            <a:pPr marL="857250" lvl="1" indent="-457200"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ZA" sz="1600" dirty="0"/>
              <a:t>ER / PR positive</a:t>
            </a:r>
          </a:p>
          <a:p>
            <a:pPr marL="857250" lvl="1" indent="-457200"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ZA" sz="1600" dirty="0"/>
              <a:t>HER2 positive (or negative)</a:t>
            </a:r>
          </a:p>
          <a:p>
            <a:pPr marL="857250" lvl="1" indent="-457200"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ZA" sz="1600" dirty="0"/>
              <a:t>High Ki67 index</a:t>
            </a:r>
          </a:p>
          <a:p>
            <a:pPr marL="0" indent="0">
              <a:buClr>
                <a:srgbClr val="0000FF"/>
              </a:buClr>
              <a:buNone/>
            </a:pPr>
            <a:endParaRPr lang="en-ZA" sz="1600" dirty="0"/>
          </a:p>
          <a:p>
            <a:pPr marL="457200" indent="-457200">
              <a:buClr>
                <a:srgbClr val="0000FF"/>
              </a:buClr>
              <a:buAutoNum type="arabicPeriod" startAt="3"/>
            </a:pPr>
            <a:r>
              <a:rPr lang="en-ZA" sz="1600" b="1" dirty="0"/>
              <a:t>HER2 enriched  –  10-15%</a:t>
            </a:r>
          </a:p>
          <a:p>
            <a:pPr marL="857250" lvl="1" indent="-457200"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ZA" sz="1600" dirty="0"/>
              <a:t>ER / PR negative</a:t>
            </a:r>
          </a:p>
          <a:p>
            <a:pPr marL="857250" lvl="1" indent="-457200"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ZA" sz="1600" dirty="0"/>
              <a:t>HER2 positive</a:t>
            </a:r>
          </a:p>
          <a:p>
            <a:pPr marL="0" indent="0">
              <a:buClr>
                <a:srgbClr val="0000FF"/>
              </a:buClr>
              <a:buNone/>
            </a:pPr>
            <a:endParaRPr lang="en-ZA" sz="1600" dirty="0"/>
          </a:p>
          <a:p>
            <a:pPr marL="457200" indent="-457200">
              <a:buClr>
                <a:srgbClr val="0000FF"/>
              </a:buClr>
              <a:buAutoNum type="arabicPeriod" startAt="4"/>
            </a:pPr>
            <a:r>
              <a:rPr lang="en-ZA" sz="1600" b="1" dirty="0"/>
              <a:t>Basal like (triple negative)  –  15-20%</a:t>
            </a:r>
          </a:p>
          <a:p>
            <a:pPr lvl="1" indent="-342900"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ZA" sz="1600" dirty="0"/>
              <a:t>ER/PR/HER2 - negative</a:t>
            </a:r>
          </a:p>
          <a:p>
            <a:pPr marL="0" indent="0">
              <a:buClr>
                <a:srgbClr val="0000FF"/>
              </a:buClr>
              <a:buNone/>
            </a:pPr>
            <a:endParaRPr lang="en-ZA" sz="1100" dirty="0"/>
          </a:p>
          <a:p>
            <a:pPr marL="0" indent="0">
              <a:buClr>
                <a:srgbClr val="0000FF"/>
              </a:buClr>
              <a:buNone/>
            </a:pPr>
            <a:r>
              <a:rPr lang="en-ZA" sz="1600" dirty="0"/>
              <a:t>Proposed Ki67 cut point of 14% to separate Luminal A from Luminal B.</a:t>
            </a:r>
          </a:p>
          <a:p>
            <a:pPr marL="0" indent="0">
              <a:buNone/>
            </a:pP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6901193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57" y="570522"/>
            <a:ext cx="2895600" cy="25908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570522"/>
            <a:ext cx="2895600" cy="25908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9543" y="570522"/>
            <a:ext cx="2895600" cy="2590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3276600"/>
            <a:ext cx="2895600" cy="2590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3276600"/>
            <a:ext cx="2895600" cy="2590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828800" y="76204"/>
            <a:ext cx="502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u="sng" dirty="0">
                <a:solidFill>
                  <a:srgbClr val="FF0000"/>
                </a:solidFill>
                <a:latin typeface="+mj-lt"/>
              </a:rPr>
              <a:t>LUMINAL B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81600" y="2667000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800" b="1" dirty="0">
                <a:solidFill>
                  <a:srgbClr val="FFFF00"/>
                </a:solidFill>
              </a:rPr>
              <a:t>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0" y="2667000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800" b="1" dirty="0">
                <a:solidFill>
                  <a:srgbClr val="FFFF00"/>
                </a:solidFill>
              </a:rPr>
              <a:t>PR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819401" y="5296878"/>
            <a:ext cx="11212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800" b="1" dirty="0">
                <a:solidFill>
                  <a:srgbClr val="FFFF00"/>
                </a:solidFill>
              </a:rPr>
              <a:t>HER2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10202" y="5333294"/>
            <a:ext cx="18287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800" b="1" dirty="0">
                <a:solidFill>
                  <a:srgbClr val="FFFF00"/>
                </a:solidFill>
              </a:rPr>
              <a:t>Ki67 (30%)</a:t>
            </a:r>
          </a:p>
        </p:txBody>
      </p:sp>
    </p:spTree>
    <p:extLst>
      <p:ext uri="{BB962C8B-B14F-4D97-AF65-F5344CB8AC3E}">
        <p14:creationId xmlns:p14="http://schemas.microsoft.com/office/powerpoint/2010/main" val="12789135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610600" cy="381000"/>
          </a:xfrm>
        </p:spPr>
        <p:txBody>
          <a:bodyPr>
            <a:noAutofit/>
          </a:bodyPr>
          <a:lstStyle/>
          <a:p>
            <a:r>
              <a:rPr lang="en-ZA" sz="2800" dirty="0"/>
              <a:t>BREAST CANCER CLASSIFICATION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685804"/>
            <a:ext cx="8610600" cy="5440363"/>
          </a:xfrm>
        </p:spPr>
        <p:txBody>
          <a:bodyPr>
            <a:normAutofit/>
          </a:bodyPr>
          <a:lstStyle/>
          <a:p>
            <a:pPr marL="457200" indent="-457200">
              <a:buClr>
                <a:srgbClr val="0000FF"/>
              </a:buClr>
              <a:buFont typeface="+mj-lt"/>
              <a:buAutoNum type="arabicPeriod"/>
            </a:pPr>
            <a:r>
              <a:rPr lang="en-ZA" sz="1600" b="1" dirty="0"/>
              <a:t>Luminal A – 40% of breast cancer</a:t>
            </a:r>
          </a:p>
          <a:p>
            <a:pPr marL="857250" lvl="1" indent="-457200"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ZA" sz="1600" dirty="0"/>
              <a:t>ER / PR positive</a:t>
            </a:r>
          </a:p>
          <a:p>
            <a:pPr marL="857250" lvl="1" indent="-457200"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ZA" sz="1600" dirty="0"/>
              <a:t>HER2 negative</a:t>
            </a:r>
          </a:p>
          <a:p>
            <a:pPr marL="857250" lvl="1" indent="-457200"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ZA" sz="1600" dirty="0"/>
              <a:t>Low Ki67 index</a:t>
            </a:r>
          </a:p>
          <a:p>
            <a:pPr marL="0" indent="0">
              <a:buClr>
                <a:srgbClr val="0000FF"/>
              </a:buClr>
              <a:buNone/>
            </a:pPr>
            <a:endParaRPr lang="en-ZA" sz="1600" dirty="0"/>
          </a:p>
          <a:p>
            <a:pPr marL="457200" indent="-457200">
              <a:buClr>
                <a:srgbClr val="0000FF"/>
              </a:buClr>
              <a:buAutoNum type="arabicPeriod" startAt="2"/>
            </a:pPr>
            <a:r>
              <a:rPr lang="en-ZA" sz="1600" b="1" dirty="0"/>
              <a:t>Luminal B – 20%</a:t>
            </a:r>
          </a:p>
          <a:p>
            <a:pPr marL="857250" lvl="1" indent="-457200"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ZA" sz="1600" dirty="0"/>
              <a:t>ER / PR positive</a:t>
            </a:r>
          </a:p>
          <a:p>
            <a:pPr marL="857250" lvl="1" indent="-457200"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ZA" sz="1600" dirty="0"/>
              <a:t>HER2 positive (or negative)</a:t>
            </a:r>
          </a:p>
          <a:p>
            <a:pPr marL="857250" lvl="1" indent="-457200"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ZA" sz="1600" dirty="0"/>
              <a:t>High Ki67 index</a:t>
            </a:r>
          </a:p>
          <a:p>
            <a:pPr marL="0" indent="0">
              <a:buClr>
                <a:srgbClr val="0000FF"/>
              </a:buClr>
              <a:buNone/>
            </a:pPr>
            <a:endParaRPr lang="en-ZA" sz="1600" dirty="0"/>
          </a:p>
          <a:p>
            <a:pPr marL="457200" indent="-457200">
              <a:buClr>
                <a:srgbClr val="0000FF"/>
              </a:buClr>
              <a:buAutoNum type="arabicPeriod" startAt="3"/>
            </a:pPr>
            <a:r>
              <a:rPr lang="en-ZA" sz="1600" b="1" dirty="0">
                <a:solidFill>
                  <a:srgbClr val="0000FF"/>
                </a:solidFill>
              </a:rPr>
              <a:t>HER2 enriched  –  10-15%</a:t>
            </a:r>
          </a:p>
          <a:p>
            <a:pPr marL="857250" lvl="1" indent="-457200"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ZA" sz="1600" dirty="0"/>
              <a:t>ER / PR negative</a:t>
            </a:r>
          </a:p>
          <a:p>
            <a:pPr marL="857250" lvl="1" indent="-457200"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ZA" sz="1600" dirty="0"/>
              <a:t>HER2 positive</a:t>
            </a:r>
          </a:p>
          <a:p>
            <a:pPr marL="0" indent="0">
              <a:buClr>
                <a:srgbClr val="0000FF"/>
              </a:buClr>
              <a:buNone/>
            </a:pPr>
            <a:endParaRPr lang="en-ZA" sz="1600" dirty="0"/>
          </a:p>
          <a:p>
            <a:pPr marL="457200" indent="-457200">
              <a:buClr>
                <a:srgbClr val="0000FF"/>
              </a:buClr>
              <a:buAutoNum type="arabicPeriod" startAt="4"/>
            </a:pPr>
            <a:r>
              <a:rPr lang="en-ZA" sz="1600" b="1" dirty="0"/>
              <a:t>Basal like (triple negative)  –  15-20%</a:t>
            </a:r>
          </a:p>
          <a:p>
            <a:pPr lvl="1" indent="-342900"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ZA" sz="1600" dirty="0"/>
              <a:t>ER/PR/HER2 - negative</a:t>
            </a:r>
          </a:p>
          <a:p>
            <a:pPr marL="0" indent="0">
              <a:buClr>
                <a:srgbClr val="0000FF"/>
              </a:buClr>
              <a:buNone/>
            </a:pPr>
            <a:endParaRPr lang="en-ZA" sz="1100" dirty="0"/>
          </a:p>
          <a:p>
            <a:pPr marL="0" indent="0">
              <a:buClr>
                <a:srgbClr val="0000FF"/>
              </a:buClr>
              <a:buNone/>
            </a:pPr>
            <a:r>
              <a:rPr lang="en-ZA" sz="1600" dirty="0"/>
              <a:t>Proposed Ki67 cut point of 14% to separate Luminal A from Luminal B.</a:t>
            </a:r>
          </a:p>
          <a:p>
            <a:pPr marL="0" indent="0">
              <a:buNone/>
            </a:pP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2207590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58" y="537868"/>
            <a:ext cx="2895601" cy="262345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828800" y="76204"/>
            <a:ext cx="502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u="sng" dirty="0">
                <a:solidFill>
                  <a:srgbClr val="FF0000"/>
                </a:solidFill>
                <a:latin typeface="+mj-lt"/>
              </a:rPr>
              <a:t>HER2 ENRICHED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2" y="537868"/>
            <a:ext cx="2895601" cy="262345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7775" y="537868"/>
            <a:ext cx="2895601" cy="262345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8172" y="3276604"/>
            <a:ext cx="2895601" cy="262345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858" y="3276604"/>
            <a:ext cx="2895601" cy="262345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181600" y="2667000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800" b="1" dirty="0">
                <a:solidFill>
                  <a:srgbClr val="FFFF00"/>
                </a:solidFill>
              </a:rPr>
              <a:t>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73145" y="2667000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800" b="1" dirty="0">
                <a:solidFill>
                  <a:srgbClr val="FFFF00"/>
                </a:solidFill>
              </a:rPr>
              <a:t>PR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352800" y="5329535"/>
            <a:ext cx="99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800" b="1" dirty="0">
                <a:solidFill>
                  <a:srgbClr val="FFFF00"/>
                </a:solidFill>
              </a:rPr>
              <a:t>HER2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791202" y="5357727"/>
            <a:ext cx="1752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800" b="1" dirty="0">
                <a:solidFill>
                  <a:srgbClr val="FFFF00"/>
                </a:solidFill>
              </a:rPr>
              <a:t>Ki67 (50%)</a:t>
            </a:r>
          </a:p>
        </p:txBody>
      </p:sp>
    </p:spTree>
    <p:extLst>
      <p:ext uri="{BB962C8B-B14F-4D97-AF65-F5344CB8AC3E}">
        <p14:creationId xmlns:p14="http://schemas.microsoft.com/office/powerpoint/2010/main" val="42791733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610600" cy="381000"/>
          </a:xfrm>
        </p:spPr>
        <p:txBody>
          <a:bodyPr>
            <a:noAutofit/>
          </a:bodyPr>
          <a:lstStyle/>
          <a:p>
            <a:r>
              <a:rPr lang="en-ZA" sz="2800" dirty="0"/>
              <a:t>BREAST CANCER CLASSIFICATION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685804"/>
            <a:ext cx="8610600" cy="5440363"/>
          </a:xfrm>
        </p:spPr>
        <p:txBody>
          <a:bodyPr>
            <a:normAutofit/>
          </a:bodyPr>
          <a:lstStyle/>
          <a:p>
            <a:pPr marL="457200" indent="-457200">
              <a:buClr>
                <a:srgbClr val="0000FF"/>
              </a:buClr>
              <a:buFont typeface="+mj-lt"/>
              <a:buAutoNum type="arabicPeriod"/>
            </a:pPr>
            <a:r>
              <a:rPr lang="en-ZA" sz="1600" b="1" dirty="0"/>
              <a:t>Luminal A – 40% of breast cancer</a:t>
            </a:r>
          </a:p>
          <a:p>
            <a:pPr marL="857250" lvl="1" indent="-457200"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ZA" sz="1600" dirty="0"/>
              <a:t>ER / PR positive</a:t>
            </a:r>
          </a:p>
          <a:p>
            <a:pPr marL="857250" lvl="1" indent="-457200"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ZA" sz="1600" dirty="0"/>
              <a:t>HER2 negative</a:t>
            </a:r>
          </a:p>
          <a:p>
            <a:pPr marL="857250" lvl="1" indent="-457200"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ZA" sz="1600" dirty="0"/>
              <a:t>Low Ki67 index</a:t>
            </a:r>
          </a:p>
          <a:p>
            <a:pPr marL="0" indent="0">
              <a:buClr>
                <a:srgbClr val="0000FF"/>
              </a:buClr>
              <a:buNone/>
            </a:pPr>
            <a:endParaRPr lang="en-ZA" sz="1600" dirty="0"/>
          </a:p>
          <a:p>
            <a:pPr marL="457200" indent="-457200">
              <a:buClr>
                <a:srgbClr val="0000FF"/>
              </a:buClr>
              <a:buAutoNum type="arabicPeriod" startAt="2"/>
            </a:pPr>
            <a:r>
              <a:rPr lang="en-ZA" sz="1600" b="1" dirty="0"/>
              <a:t>Luminal B – 20%</a:t>
            </a:r>
          </a:p>
          <a:p>
            <a:pPr marL="857250" lvl="1" indent="-457200"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ZA" sz="1600" dirty="0"/>
              <a:t>ER / PR positive</a:t>
            </a:r>
          </a:p>
          <a:p>
            <a:pPr marL="857250" lvl="1" indent="-457200"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ZA" sz="1600" dirty="0"/>
              <a:t>HER2 positive (or negative)</a:t>
            </a:r>
          </a:p>
          <a:p>
            <a:pPr marL="857250" lvl="1" indent="-457200"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ZA" sz="1600" dirty="0"/>
              <a:t>High Ki67 index</a:t>
            </a:r>
          </a:p>
          <a:p>
            <a:pPr marL="0" indent="0">
              <a:buClr>
                <a:srgbClr val="0000FF"/>
              </a:buClr>
              <a:buNone/>
            </a:pPr>
            <a:endParaRPr lang="en-ZA" sz="1600" dirty="0"/>
          </a:p>
          <a:p>
            <a:pPr marL="457200" indent="-457200">
              <a:buClr>
                <a:srgbClr val="0000FF"/>
              </a:buClr>
              <a:buAutoNum type="arabicPeriod" startAt="3"/>
            </a:pPr>
            <a:r>
              <a:rPr lang="en-ZA" sz="1600" b="1" dirty="0"/>
              <a:t>HER2 enriched  –  10-15%</a:t>
            </a:r>
          </a:p>
          <a:p>
            <a:pPr marL="857250" lvl="1" indent="-457200"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ZA" sz="1600" dirty="0"/>
              <a:t>ER / PR negative</a:t>
            </a:r>
          </a:p>
          <a:p>
            <a:pPr marL="857250" lvl="1" indent="-457200"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ZA" sz="1600" dirty="0"/>
              <a:t>HER2 positive</a:t>
            </a:r>
          </a:p>
          <a:p>
            <a:pPr marL="0" indent="0">
              <a:buClr>
                <a:srgbClr val="0000FF"/>
              </a:buClr>
              <a:buNone/>
            </a:pPr>
            <a:endParaRPr lang="en-ZA" sz="1600" dirty="0"/>
          </a:p>
          <a:p>
            <a:pPr marL="457200" indent="-457200">
              <a:buClr>
                <a:srgbClr val="0000FF"/>
              </a:buClr>
              <a:buAutoNum type="arabicPeriod" startAt="4"/>
            </a:pPr>
            <a:r>
              <a:rPr lang="en-ZA" sz="1600" b="1" dirty="0">
                <a:solidFill>
                  <a:srgbClr val="0000FF"/>
                </a:solidFill>
              </a:rPr>
              <a:t>Basal like (triple negative)  –  15-20%</a:t>
            </a:r>
          </a:p>
          <a:p>
            <a:pPr lvl="1" indent="-342900"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ZA" sz="1600" dirty="0"/>
              <a:t>ER/PR/HER2 - negative</a:t>
            </a:r>
          </a:p>
          <a:p>
            <a:pPr marL="0" indent="0">
              <a:buClr>
                <a:srgbClr val="0000FF"/>
              </a:buClr>
              <a:buNone/>
            </a:pPr>
            <a:endParaRPr lang="en-ZA" sz="1100" dirty="0"/>
          </a:p>
          <a:p>
            <a:pPr marL="0" indent="0">
              <a:buClr>
                <a:srgbClr val="0000FF"/>
              </a:buClr>
              <a:buNone/>
            </a:pPr>
            <a:r>
              <a:rPr lang="en-ZA" sz="1600" dirty="0"/>
              <a:t>Proposed Ki67 cut point of 14% to separate Luminal A from Luminal B.</a:t>
            </a:r>
          </a:p>
          <a:p>
            <a:pPr marL="0" indent="0">
              <a:buNone/>
            </a:pP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2075511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828800" y="76204"/>
            <a:ext cx="502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u="sng" dirty="0">
                <a:solidFill>
                  <a:srgbClr val="FF0000"/>
                </a:solidFill>
                <a:latin typeface="+mj-lt"/>
              </a:rPr>
              <a:t>TRIPLE NEGATIVE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29" y="537868"/>
            <a:ext cx="2895601" cy="262345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1" y="537868"/>
            <a:ext cx="2895602" cy="262345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7776" y="516094"/>
            <a:ext cx="2895601" cy="262345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027" y="3276600"/>
            <a:ext cx="2895602" cy="264522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1" y="3298375"/>
            <a:ext cx="2895602" cy="262345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181600" y="2667000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800" b="1" dirty="0">
                <a:solidFill>
                  <a:srgbClr val="FFFF00"/>
                </a:solidFill>
              </a:rPr>
              <a:t>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73146" y="2638101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800" b="1" dirty="0">
                <a:solidFill>
                  <a:srgbClr val="FFFF00"/>
                </a:solidFill>
              </a:rPr>
              <a:t>PR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145973" y="5398608"/>
            <a:ext cx="10014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800" b="1" dirty="0">
                <a:solidFill>
                  <a:srgbClr val="FFFF00"/>
                </a:solidFill>
              </a:rPr>
              <a:t>HER2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524502" y="5397901"/>
            <a:ext cx="20029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800" b="1" dirty="0">
                <a:solidFill>
                  <a:srgbClr val="FFFF00"/>
                </a:solidFill>
              </a:rPr>
              <a:t>Ki67 (80%)</a:t>
            </a:r>
          </a:p>
        </p:txBody>
      </p:sp>
    </p:spTree>
    <p:extLst>
      <p:ext uri="{BB962C8B-B14F-4D97-AF65-F5344CB8AC3E}">
        <p14:creationId xmlns:p14="http://schemas.microsoft.com/office/powerpoint/2010/main" val="11867313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3" r="2041"/>
          <a:stretch/>
        </p:blipFill>
        <p:spPr>
          <a:xfrm>
            <a:off x="762000" y="304800"/>
            <a:ext cx="7239000" cy="5334000"/>
          </a:xfrm>
          <a:prstGeom prst="rect">
            <a:avLst/>
          </a:prstGeom>
          <a:solidFill>
            <a:schemeClr val="bg1"/>
          </a:solidFill>
          <a:ln>
            <a:solidFill>
              <a:srgbClr val="FDFDFD"/>
            </a:solidFill>
          </a:ln>
        </p:spPr>
      </p:pic>
      <p:sp>
        <p:nvSpPr>
          <p:cNvPr id="3" name="Rounded Rectangle 2"/>
          <p:cNvSpPr/>
          <p:nvPr/>
        </p:nvSpPr>
        <p:spPr>
          <a:xfrm>
            <a:off x="3124200" y="228600"/>
            <a:ext cx="5105400" cy="7620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7" name="Rounded Rectangle 6"/>
          <p:cNvSpPr/>
          <p:nvPr/>
        </p:nvSpPr>
        <p:spPr>
          <a:xfrm>
            <a:off x="7620000" y="5029200"/>
            <a:ext cx="457200" cy="2286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8" name="Oval 7"/>
          <p:cNvSpPr/>
          <p:nvPr/>
        </p:nvSpPr>
        <p:spPr>
          <a:xfrm>
            <a:off x="7772400" y="5257800"/>
            <a:ext cx="304800" cy="2286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9" name="Rounded Rectangle 8"/>
          <p:cNvSpPr/>
          <p:nvPr/>
        </p:nvSpPr>
        <p:spPr>
          <a:xfrm>
            <a:off x="762000" y="228600"/>
            <a:ext cx="2819400" cy="3048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>
              <a:noFill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62000" y="2057400"/>
            <a:ext cx="8382000" cy="838200"/>
          </a:xfrm>
          <a:prstGeom prst="rect">
            <a:avLst/>
          </a:prstGeom>
          <a:solidFill>
            <a:srgbClr val="FDFDFD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9904910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Quantification of </a:t>
            </a:r>
            <a:r>
              <a:rPr lang="en-ZA" dirty="0" err="1"/>
              <a:t>immunohistochemical</a:t>
            </a:r>
            <a:r>
              <a:rPr lang="en-ZA" dirty="0"/>
              <a:t> findings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76400"/>
            <a:ext cx="8229600" cy="2133600"/>
          </a:xfrm>
        </p:spPr>
      </p:pic>
      <p:sp>
        <p:nvSpPr>
          <p:cNvPr id="5" name="TextBox 4"/>
          <p:cNvSpPr txBox="1"/>
          <p:nvPr/>
        </p:nvSpPr>
        <p:spPr>
          <a:xfrm>
            <a:off x="544286" y="3962400"/>
            <a:ext cx="777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b="1" dirty="0">
                <a:solidFill>
                  <a:srgbClr val="0000FF"/>
                </a:solidFill>
              </a:rPr>
              <a:t>The percentage of positive cells can be visually estimated</a:t>
            </a:r>
          </a:p>
        </p:txBody>
      </p:sp>
    </p:spTree>
    <p:extLst>
      <p:ext uri="{BB962C8B-B14F-4D97-AF65-F5344CB8AC3E}">
        <p14:creationId xmlns:p14="http://schemas.microsoft.com/office/powerpoint/2010/main" val="1790494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1066800"/>
            <a:ext cx="6400800" cy="1752600"/>
          </a:xfrm>
        </p:spPr>
        <p:txBody>
          <a:bodyPr>
            <a:normAutofit/>
          </a:bodyPr>
          <a:lstStyle/>
          <a:p>
            <a:pPr algn="ctr"/>
            <a:r>
              <a:rPr lang="en-US" sz="6600" b="1" dirty="0"/>
              <a:t>Ki 67 - REVIEW</a:t>
            </a:r>
            <a:endParaRPr lang="en-ZA" sz="6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524000" y="4191000"/>
            <a:ext cx="6096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292934"/>
                </a:solidFill>
              </a:rPr>
              <a:t>AYLWYN MANNELL</a:t>
            </a:r>
          </a:p>
          <a:p>
            <a:r>
              <a:rPr lang="en-US" sz="2800" b="1" dirty="0">
                <a:solidFill>
                  <a:srgbClr val="292934"/>
                </a:solidFill>
              </a:rPr>
              <a:t>UNIVERSITY WITWATERSRAND</a:t>
            </a:r>
          </a:p>
          <a:p>
            <a:r>
              <a:rPr lang="en-US" sz="2800" b="1" dirty="0">
                <a:solidFill>
                  <a:srgbClr val="292934"/>
                </a:solidFill>
              </a:rPr>
              <a:t>JOHANNESBURG</a:t>
            </a:r>
            <a:endParaRPr lang="en-ZA" sz="2800" b="1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14371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09200964\AppData\Local\Microsoft\Windows\Temporary Internet Files\Content.Outlook\4NH36MU5\Figure 1 (Ki 67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0724" y="1371600"/>
            <a:ext cx="6702552" cy="3447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3569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09200964\AppData\Local\Microsoft\Windows\Temporary Internet Files\Content.Outlook\4NH36MU5\Figure 2 (Ki 67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456" y="1805940"/>
            <a:ext cx="5657088" cy="3246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295400" y="5257800"/>
            <a:ext cx="46474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292934"/>
                </a:solidFill>
              </a:rPr>
              <a:t>Ki67%</a:t>
            </a:r>
          </a:p>
          <a:p>
            <a:r>
              <a:rPr lang="en-US" dirty="0">
                <a:solidFill>
                  <a:srgbClr val="292934"/>
                </a:solidFill>
              </a:rPr>
              <a:t>Growth fraction of neoplastic cell population</a:t>
            </a:r>
            <a:endParaRPr lang="en-ZA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54609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Ki 67 PROGNOSTIC MARKER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			</a:t>
            </a:r>
            <a:r>
              <a:rPr lang="en-US" sz="1400" b="1" dirty="0" err="1"/>
              <a:t>Inwald</a:t>
            </a:r>
            <a:r>
              <a:rPr lang="en-US" sz="1400" b="1" dirty="0"/>
              <a:t>, EC et al Breast Cancer Res Treat, June 2013</a:t>
            </a:r>
            <a:endParaRPr lang="en-ZA" sz="1400" b="1" dirty="0"/>
          </a:p>
          <a:p>
            <a:pPr marL="0" indent="0">
              <a:buNone/>
            </a:pPr>
            <a:r>
              <a:rPr lang="en-US" dirty="0"/>
              <a:t>3658 cases invasive breast cancer 2005 – 2011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Ki67		DFS		OS</a:t>
            </a:r>
          </a:p>
          <a:p>
            <a:pPr marL="0" indent="0">
              <a:buNone/>
            </a:pPr>
            <a:r>
              <a:rPr lang="en-US" u="sng" dirty="0"/>
              <a:t>&lt;</a:t>
            </a:r>
            <a:r>
              <a:rPr lang="en-US" dirty="0"/>
              <a:t> 15%		86.7%		89.3%</a:t>
            </a:r>
          </a:p>
          <a:p>
            <a:pPr marL="0" indent="0">
              <a:buNone/>
            </a:pPr>
            <a:r>
              <a:rPr lang="en-US" dirty="0"/>
              <a:t>&gt; 45%		75.8%		82.8%</a:t>
            </a:r>
          </a:p>
          <a:p>
            <a:pPr marL="0" indent="0">
              <a:buNone/>
            </a:pPr>
            <a:r>
              <a:rPr lang="en-US" dirty="0"/>
              <a:t>		</a:t>
            </a:r>
            <a:endParaRPr lang="en-ZA" sz="1600" dirty="0"/>
          </a:p>
        </p:txBody>
      </p:sp>
    </p:spTree>
    <p:extLst>
      <p:ext uri="{BB962C8B-B14F-4D97-AF65-F5344CB8AC3E}">
        <p14:creationId xmlns:p14="http://schemas.microsoft.com/office/powerpoint/2010/main" val="26829728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229600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Ki67 AND HISTOPATHOLOGICAL PARAMETERS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4038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400" dirty="0"/>
              <a:t>				</a:t>
            </a:r>
            <a:r>
              <a:rPr lang="en-US" sz="1400" b="1" dirty="0" err="1"/>
              <a:t>Inwald</a:t>
            </a:r>
            <a:r>
              <a:rPr lang="en-US" sz="1400" b="1" dirty="0"/>
              <a:t>, EC et al Breast Cancer Res Treat, June 2013</a:t>
            </a:r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/>
              <a:t>				</a:t>
            </a:r>
            <a:r>
              <a:rPr lang="en-US" dirty="0"/>
              <a:t>positive nodes</a:t>
            </a:r>
          </a:p>
          <a:p>
            <a:pPr marL="0" indent="0">
              <a:buNone/>
            </a:pPr>
            <a:r>
              <a:rPr lang="en-US" dirty="0"/>
              <a:t>High Ki67			grade</a:t>
            </a:r>
          </a:p>
          <a:p>
            <a:pPr marL="0" indent="0">
              <a:buNone/>
            </a:pPr>
            <a:r>
              <a:rPr lang="en-US" dirty="0"/>
              <a:t>				ER negative</a:t>
            </a:r>
          </a:p>
          <a:p>
            <a:pPr marL="0" indent="0">
              <a:buNone/>
            </a:pPr>
            <a:r>
              <a:rPr lang="en-US" dirty="0"/>
              <a:t>				Her2 ++</a:t>
            </a:r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b="1" dirty="0"/>
              <a:t>“Ki67 in “Breast Cancer” </a:t>
            </a:r>
          </a:p>
          <a:p>
            <a:pPr marL="0" indent="0">
              <a:buNone/>
            </a:pPr>
            <a:r>
              <a:rPr lang="en-US" sz="1400" b="1" dirty="0"/>
              <a:t>Working party	</a:t>
            </a:r>
            <a:r>
              <a:rPr lang="en-US" sz="1400" dirty="0"/>
              <a:t>		</a:t>
            </a:r>
            <a:endParaRPr lang="en-ZA" sz="1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1981200" y="2971800"/>
            <a:ext cx="1600200" cy="381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981200" y="3352800"/>
            <a:ext cx="16002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981200" y="3352800"/>
            <a:ext cx="1676400" cy="3048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981200" y="3352800"/>
            <a:ext cx="1600200" cy="685800"/>
          </a:xfrm>
          <a:prstGeom prst="line">
            <a:avLst/>
          </a:prstGeom>
          <a:ln w="254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6553200" y="2716530"/>
            <a:ext cx="0" cy="381000"/>
          </a:xfrm>
          <a:prstGeom prst="straightConnector1">
            <a:avLst/>
          </a:prstGeom>
          <a:ln w="412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5410200" y="3200400"/>
            <a:ext cx="0" cy="304800"/>
          </a:xfrm>
          <a:prstGeom prst="straightConnector1">
            <a:avLst/>
          </a:prstGeom>
          <a:ln w="412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35720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Ki67 and Racial difference</a:t>
            </a:r>
            <a:br>
              <a:rPr lang="en-US" dirty="0"/>
            </a:br>
            <a:r>
              <a:rPr lang="en-US" dirty="0"/>
              <a:t>Breast Cancer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				</a:t>
            </a:r>
            <a:r>
              <a:rPr lang="en-US" sz="2000" b="1" dirty="0" err="1"/>
              <a:t>Ayodeji</a:t>
            </a:r>
            <a:r>
              <a:rPr lang="en-US" sz="2000" b="1" dirty="0"/>
              <a:t> O et al, Oncology 2013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Cohort study in Nigerian/UK grade matched</a:t>
            </a:r>
          </a:p>
          <a:p>
            <a:pPr marL="0" indent="0">
              <a:buNone/>
            </a:pPr>
            <a:r>
              <a:rPr lang="en-US" b="1" dirty="0"/>
              <a:t>	</a:t>
            </a:r>
            <a:r>
              <a:rPr lang="en-US" dirty="0"/>
              <a:t>high Ki67 Nigerian &gt; UK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Race predicted OS     MR      Nigerian women</a:t>
            </a:r>
          </a:p>
          <a:p>
            <a:pPr marL="0" indent="0">
              <a:buNone/>
            </a:pPr>
            <a:r>
              <a:rPr lang="en-US" b="1" dirty="0"/>
              <a:t>	</a:t>
            </a:r>
            <a:r>
              <a:rPr lang="en-US" dirty="0"/>
              <a:t>Independent T, N, ER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Afro-American Vs non-</a:t>
            </a:r>
            <a:r>
              <a:rPr lang="en-US" b="1" dirty="0" err="1"/>
              <a:t>hispanic</a:t>
            </a:r>
            <a:r>
              <a:rPr lang="en-US" b="1" dirty="0"/>
              <a:t> white</a:t>
            </a:r>
          </a:p>
          <a:p>
            <a:pPr marL="0" indent="0">
              <a:buNone/>
            </a:pPr>
            <a:r>
              <a:rPr lang="en-US" b="1" dirty="0"/>
              <a:t>	</a:t>
            </a:r>
            <a:r>
              <a:rPr lang="en-US" dirty="0"/>
              <a:t>high Ki67  high MR</a:t>
            </a:r>
          </a:p>
          <a:p>
            <a:pPr marL="0" indent="0">
              <a:buNone/>
            </a:pPr>
            <a:r>
              <a:rPr lang="en-US" b="1" dirty="0"/>
              <a:t>				</a:t>
            </a:r>
            <a:r>
              <a:rPr lang="en-US" sz="2000" b="1" dirty="0"/>
              <a:t>Morris GJ et al, Cancer 2007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ZA" dirty="0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4343400" y="3810000"/>
            <a:ext cx="0" cy="38100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88081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Ki67 : MOLECULAR SUBTYPES BREAST CANCER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400" dirty="0"/>
              <a:t>					</a:t>
            </a:r>
            <a:r>
              <a:rPr lang="en-US" sz="1400" b="1" dirty="0" err="1"/>
              <a:t>Cheang</a:t>
            </a:r>
            <a:r>
              <a:rPr lang="en-US" sz="1400" b="1" dirty="0"/>
              <a:t> et al, J NCI (2009)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Luminal A		Ki67		</a:t>
            </a:r>
            <a:r>
              <a:rPr lang="en-US" b="1" dirty="0"/>
              <a:t>&lt;</a:t>
            </a:r>
            <a:r>
              <a:rPr lang="en-US" dirty="0"/>
              <a:t> 13.25%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Luminal B		Ki67		</a:t>
            </a:r>
            <a:r>
              <a:rPr lang="en-US" b="1" dirty="0"/>
              <a:t>&gt;</a:t>
            </a:r>
            <a:r>
              <a:rPr lang="en-US" dirty="0"/>
              <a:t> 13.25%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Cut point</a:t>
            </a:r>
          </a:p>
          <a:p>
            <a:pPr marL="0" indent="0">
              <a:buNone/>
            </a:pPr>
            <a:r>
              <a:rPr lang="en-US" dirty="0"/>
              <a:t>High risk vs low risk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5393538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RISK OF DISTANT RECURRENCE AT 5 YRS IN EARLY BREAST CANCER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IHC</a:t>
            </a:r>
            <a:r>
              <a:rPr lang="en-US" baseline="-25000" dirty="0"/>
              <a:t>4</a:t>
            </a:r>
            <a:r>
              <a:rPr lang="en-US" dirty="0"/>
              <a:t>	vs	GHI – RS</a:t>
            </a:r>
          </a:p>
          <a:p>
            <a:pPr marL="0" indent="0">
              <a:buNone/>
            </a:pPr>
            <a:r>
              <a:rPr lang="en-US" dirty="0"/>
              <a:t>					</a:t>
            </a:r>
            <a:r>
              <a:rPr lang="en-US" sz="1400" b="1" dirty="0" err="1"/>
              <a:t>Cusick</a:t>
            </a:r>
            <a:r>
              <a:rPr lang="en-US" sz="1400" b="1" dirty="0"/>
              <a:t> J et al, J </a:t>
            </a:r>
            <a:r>
              <a:rPr lang="en-US" sz="1400" b="1" dirty="0" err="1"/>
              <a:t>Clin</a:t>
            </a:r>
            <a:r>
              <a:rPr lang="en-US" sz="1400" b="1" dirty="0"/>
              <a:t> </a:t>
            </a:r>
            <a:r>
              <a:rPr lang="en-US" sz="1400" b="1" dirty="0" err="1"/>
              <a:t>Oncol</a:t>
            </a:r>
            <a:r>
              <a:rPr lang="en-US" sz="1400" b="1" dirty="0"/>
              <a:t> 2011</a:t>
            </a:r>
            <a:endParaRPr lang="en-US" b="1" dirty="0"/>
          </a:p>
          <a:p>
            <a:r>
              <a:rPr lang="en-US" dirty="0"/>
              <a:t>ER, PR, Ki67, Her2</a:t>
            </a:r>
          </a:p>
          <a:p>
            <a:r>
              <a:rPr lang="en-US" dirty="0"/>
              <a:t>21-gene genomic health recurrence score</a:t>
            </a:r>
          </a:p>
          <a:p>
            <a:pPr marL="0" indent="0">
              <a:buNone/>
            </a:pPr>
            <a:r>
              <a:rPr lang="en-US" dirty="0"/>
              <a:t>	(“</a:t>
            </a:r>
            <a:r>
              <a:rPr lang="en-US" dirty="0" err="1"/>
              <a:t>oncotype</a:t>
            </a:r>
            <a:r>
              <a:rPr lang="en-US" dirty="0"/>
              <a:t> – DX”)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5867625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IHC</a:t>
            </a:r>
            <a:r>
              <a:rPr lang="en-US" baseline="-25000" dirty="0"/>
              <a:t>4</a:t>
            </a:r>
            <a:endParaRPr lang="en-ZA" baseline="-25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1125 </a:t>
            </a:r>
            <a:r>
              <a:rPr lang="en-US" dirty="0" err="1"/>
              <a:t>ER+ve</a:t>
            </a:r>
            <a:r>
              <a:rPr lang="en-US" dirty="0"/>
              <a:t> early breast cancer patients (ATAC) node negative</a:t>
            </a:r>
          </a:p>
          <a:p>
            <a:endParaRPr lang="en-US" dirty="0"/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 Same prognostic information as GHI-RS</a:t>
            </a:r>
          </a:p>
          <a:p>
            <a:pPr>
              <a:buFont typeface="Wingdings" panose="05000000000000000000" pitchFamily="2" charset="2"/>
              <a:buChar char="v"/>
            </a:pPr>
            <a:endParaRPr lang="en-US" dirty="0"/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 “State of art in clinical routine”  (St </a:t>
            </a:r>
            <a:r>
              <a:rPr lang="en-US" dirty="0" err="1"/>
              <a:t>Gallen</a:t>
            </a:r>
            <a:r>
              <a:rPr lang="en-US" dirty="0"/>
              <a:t>, 2013)</a:t>
            </a:r>
          </a:p>
          <a:p>
            <a:pPr>
              <a:buFont typeface="Wingdings" panose="05000000000000000000" pitchFamily="2" charset="2"/>
              <a:buChar char="v"/>
            </a:pPr>
            <a:endParaRPr lang="en-US" dirty="0"/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 No delay, 48 </a:t>
            </a:r>
            <a:r>
              <a:rPr lang="en-US" dirty="0" err="1"/>
              <a:t>hrs</a:t>
            </a:r>
            <a:r>
              <a:rPr lang="en-US" dirty="0"/>
              <a:t> vs 18 months (</a:t>
            </a:r>
            <a:r>
              <a:rPr lang="en-US" dirty="0" err="1"/>
              <a:t>Gov</a:t>
            </a:r>
            <a:r>
              <a:rPr lang="en-US" dirty="0"/>
              <a:t>)</a:t>
            </a:r>
          </a:p>
          <a:p>
            <a:pPr marL="0" indent="0">
              <a:buNone/>
            </a:pPr>
            <a:r>
              <a:rPr lang="en-US" dirty="0"/>
              <a:t>	cost effective  R2000 vs R30 000</a:t>
            </a:r>
          </a:p>
          <a:p>
            <a:pPr marL="0" indent="0">
              <a:buNone/>
            </a:pPr>
            <a:r>
              <a:rPr lang="en-US" dirty="0"/>
              <a:t>	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5878703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LATE R</a:t>
            </a:r>
            <a:r>
              <a:rPr lang="en-US" sz="3600" dirty="0"/>
              <a:t>ecurrence</a:t>
            </a:r>
            <a:r>
              <a:rPr lang="en-US" dirty="0"/>
              <a:t> in ER </a:t>
            </a:r>
            <a:r>
              <a:rPr lang="en-US" dirty="0" err="1"/>
              <a:t>postive</a:t>
            </a:r>
            <a:r>
              <a:rPr lang="en-US" dirty="0"/>
              <a:t> Breast Cancer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1400" dirty="0"/>
              <a:t>						</a:t>
            </a:r>
            <a:r>
              <a:rPr lang="en-US" sz="1400" b="1" dirty="0" err="1"/>
              <a:t>Sestak</a:t>
            </a:r>
            <a:r>
              <a:rPr lang="en-US" sz="1400" b="1" dirty="0"/>
              <a:t> I et al JCNI, 2013</a:t>
            </a:r>
          </a:p>
          <a:p>
            <a:pPr marL="0" indent="0">
              <a:buNone/>
            </a:pPr>
            <a:r>
              <a:rPr lang="en-US" dirty="0"/>
              <a:t>ATAC trial patients at 5 – 10 years</a:t>
            </a:r>
          </a:p>
          <a:p>
            <a:pPr marL="0" indent="0">
              <a:buNone/>
            </a:pPr>
            <a:r>
              <a:rPr lang="en-US" b="1" u="sng" dirty="0"/>
              <a:t>Recurrence scores</a:t>
            </a:r>
          </a:p>
          <a:p>
            <a:pPr marL="0" indent="0">
              <a:buNone/>
            </a:pPr>
            <a:r>
              <a:rPr lang="en-US" dirty="0"/>
              <a:t>	CTS (no chemo – anti E+</a:t>
            </a:r>
          </a:p>
          <a:p>
            <a:pPr marL="0" indent="0">
              <a:buNone/>
            </a:pPr>
            <a:r>
              <a:rPr lang="en-US" dirty="0"/>
              <a:t>	IHC</a:t>
            </a:r>
            <a:r>
              <a:rPr lang="en-US" baseline="-25000" dirty="0"/>
              <a:t>4</a:t>
            </a:r>
            <a:r>
              <a:rPr lang="en-US" dirty="0"/>
              <a:t>, </a:t>
            </a:r>
            <a:r>
              <a:rPr lang="en-US" dirty="0" err="1"/>
              <a:t>oncotype</a:t>
            </a:r>
            <a:r>
              <a:rPr lang="en-US" dirty="0"/>
              <a:t> DX, PAM50</a:t>
            </a:r>
          </a:p>
          <a:p>
            <a:pPr marL="0" indent="0">
              <a:buNone/>
            </a:pPr>
            <a:r>
              <a:rPr lang="en-US" b="1" dirty="0"/>
              <a:t>Risk distant metastases</a:t>
            </a:r>
          </a:p>
          <a:p>
            <a:pPr marL="0" indent="0">
              <a:buNone/>
            </a:pPr>
            <a:r>
              <a:rPr lang="en-US" b="1" dirty="0"/>
              <a:t>	Strongest prognostic factors</a:t>
            </a:r>
          </a:p>
          <a:p>
            <a:pPr marL="0" indent="0">
              <a:buNone/>
            </a:pPr>
            <a:r>
              <a:rPr lang="en-US" dirty="0"/>
              <a:t>	nodal status, tumour size</a:t>
            </a:r>
          </a:p>
          <a:p>
            <a:pPr marL="0" indent="0">
              <a:buNone/>
            </a:pPr>
            <a:r>
              <a:rPr lang="en-US" b="1" dirty="0"/>
              <a:t>	Strongest molecular score</a:t>
            </a:r>
          </a:p>
          <a:p>
            <a:pPr marL="0" indent="0">
              <a:buNone/>
            </a:pPr>
            <a:r>
              <a:rPr lang="en-US" dirty="0"/>
              <a:t>	PAM 50</a:t>
            </a:r>
          </a:p>
          <a:p>
            <a:pPr marL="0" indent="0">
              <a:buNone/>
            </a:pPr>
            <a:r>
              <a:rPr lang="en-US" b="1" dirty="0"/>
              <a:t>Differentiate low risk vs high risk</a:t>
            </a:r>
          </a:p>
          <a:p>
            <a:pPr marL="0" indent="0">
              <a:buNone/>
            </a:pPr>
            <a:r>
              <a:rPr lang="en-US" dirty="0"/>
              <a:t>	</a:t>
            </a:r>
          </a:p>
          <a:p>
            <a:pPr marL="0" indent="0">
              <a:buNone/>
            </a:pPr>
            <a:r>
              <a:rPr lang="en-US" dirty="0"/>
              <a:t>		</a:t>
            </a:r>
            <a:r>
              <a:rPr lang="en-US" b="1" dirty="0"/>
              <a:t>? extended treatment</a:t>
            </a:r>
            <a:endParaRPr lang="en-ZA" b="1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3585210" y="5574030"/>
            <a:ext cx="0" cy="381000"/>
          </a:xfrm>
          <a:prstGeom prst="straightConnector1">
            <a:avLst/>
          </a:prstGeom>
          <a:ln w="412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54484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MA17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76400"/>
            <a:ext cx="8229600" cy="4876800"/>
          </a:xfrm>
        </p:spPr>
        <p:txBody>
          <a:bodyPr/>
          <a:lstStyle/>
          <a:p>
            <a:pPr marL="0" indent="0">
              <a:buNone/>
            </a:pPr>
            <a:r>
              <a:rPr lang="en-US" sz="1400" dirty="0"/>
              <a:t>					</a:t>
            </a:r>
            <a:r>
              <a:rPr lang="en-US" sz="1400" b="1" dirty="0"/>
              <a:t>Goss PE et al, N </a:t>
            </a:r>
            <a:r>
              <a:rPr lang="en-US" sz="1400" b="1" dirty="0" err="1"/>
              <a:t>Engl</a:t>
            </a:r>
            <a:r>
              <a:rPr lang="en-US" sz="1400" b="1" dirty="0"/>
              <a:t> J Med, 2011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 err="1"/>
              <a:t>Letrozole</a:t>
            </a:r>
            <a:r>
              <a:rPr lang="en-US" b="1" dirty="0"/>
              <a:t> after </a:t>
            </a:r>
            <a:r>
              <a:rPr lang="en-US" b="1" dirty="0" err="1"/>
              <a:t>Tamoxifen</a:t>
            </a:r>
            <a:endParaRPr lang="en-US" b="1" dirty="0"/>
          </a:p>
          <a:p>
            <a:pPr marL="0" indent="0">
              <a:buNone/>
            </a:pPr>
            <a:r>
              <a:rPr lang="en-US" b="1" dirty="0" err="1"/>
              <a:t>Oestrogen</a:t>
            </a:r>
            <a:r>
              <a:rPr lang="en-US" b="1" dirty="0"/>
              <a:t> receptor positive breast cancer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b="1" dirty="0"/>
              <a:t>DFS	:     D.DFS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b="1" dirty="0"/>
              <a:t>OS in node positive patients (high risk)</a:t>
            </a:r>
          </a:p>
          <a:p>
            <a:pPr marL="0" indent="0">
              <a:buNone/>
            </a:pPr>
            <a:r>
              <a:rPr lang="en-US" dirty="0"/>
              <a:t>	</a:t>
            </a:r>
          </a:p>
          <a:p>
            <a:pPr marL="0" indent="0">
              <a:buNone/>
            </a:pPr>
            <a:r>
              <a:rPr lang="en-US" b="1" dirty="0"/>
              <a:t>	trial stopped early after interim analysis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ZA" dirty="0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4572000" y="3554730"/>
            <a:ext cx="0" cy="533400"/>
          </a:xfrm>
          <a:prstGeom prst="straightConnector1">
            <a:avLst/>
          </a:prstGeom>
          <a:ln w="412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V="1">
            <a:off x="1143000" y="4572000"/>
            <a:ext cx="0" cy="533400"/>
          </a:xfrm>
          <a:prstGeom prst="straightConnector1">
            <a:avLst/>
          </a:prstGeom>
          <a:ln w="412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819343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Ki67 : Selection of Therapy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TN with </a:t>
            </a:r>
            <a:r>
              <a:rPr lang="en-US" b="1" u="sng" dirty="0"/>
              <a:t>high</a:t>
            </a:r>
            <a:r>
              <a:rPr lang="en-US" dirty="0"/>
              <a:t> Ki67		</a:t>
            </a:r>
            <a:r>
              <a:rPr lang="en-US" b="1" dirty="0"/>
              <a:t>chemotherapy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ER++ with </a:t>
            </a:r>
            <a:r>
              <a:rPr lang="en-US" b="1" u="sng" dirty="0"/>
              <a:t>low</a:t>
            </a:r>
            <a:r>
              <a:rPr lang="en-US" dirty="0"/>
              <a:t> Ki67		</a:t>
            </a:r>
            <a:r>
              <a:rPr lang="en-US" b="1" dirty="0"/>
              <a:t>hormonal therapy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u="sng" dirty="0" err="1"/>
              <a:t>Preop</a:t>
            </a:r>
            <a:r>
              <a:rPr lang="en-US" b="1" u="sng" dirty="0"/>
              <a:t> challenge</a:t>
            </a:r>
            <a:r>
              <a:rPr lang="en-US" dirty="0"/>
              <a:t> with anti-estrogen : the </a:t>
            </a:r>
            <a:r>
              <a:rPr lang="en-US" b="1" dirty="0"/>
              <a:t>response guides adjuvant</a:t>
            </a:r>
            <a:r>
              <a:rPr lang="en-US" dirty="0"/>
              <a:t> </a:t>
            </a:r>
            <a:r>
              <a:rPr lang="en-US" b="1" dirty="0"/>
              <a:t>therapy</a:t>
            </a:r>
          </a:p>
          <a:p>
            <a:pPr marL="0" indent="0">
              <a:buNone/>
            </a:pPr>
            <a:endParaRPr lang="en-US" b="1" u="sng" dirty="0"/>
          </a:p>
          <a:p>
            <a:pPr marL="0" indent="0">
              <a:buNone/>
            </a:pPr>
            <a:r>
              <a:rPr lang="en-US" dirty="0"/>
              <a:t>			</a:t>
            </a:r>
            <a:r>
              <a:rPr lang="en-US" sz="2000" b="1" dirty="0" err="1"/>
              <a:t>Dowsett</a:t>
            </a:r>
            <a:r>
              <a:rPr lang="en-US" sz="2000" b="1" dirty="0"/>
              <a:t> et al, J </a:t>
            </a:r>
            <a:r>
              <a:rPr lang="en-US" sz="2000" b="1" dirty="0" err="1"/>
              <a:t>Natl</a:t>
            </a:r>
            <a:r>
              <a:rPr lang="en-US" sz="2000" b="1" dirty="0"/>
              <a:t> Cancer </a:t>
            </a:r>
            <a:r>
              <a:rPr lang="en-US" sz="2000" b="1" dirty="0" err="1"/>
              <a:t>Inst</a:t>
            </a:r>
            <a:r>
              <a:rPr lang="en-US" sz="2000" b="1" dirty="0"/>
              <a:t> 2007</a:t>
            </a:r>
            <a:endParaRPr lang="en-ZA" sz="2000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3352800" y="1828800"/>
            <a:ext cx="381000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3390900" y="2743200"/>
            <a:ext cx="381000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28689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Ki67 : Assessment </a:t>
            </a:r>
            <a:r>
              <a:rPr lang="en-US" b="1" u="sng" dirty="0" err="1"/>
              <a:t>ontreatment</a:t>
            </a:r>
            <a:r>
              <a:rPr lang="en-US" dirty="0"/>
              <a:t> Response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Impact trial  :	</a:t>
            </a:r>
            <a:r>
              <a:rPr lang="en-US" sz="2000" b="1" dirty="0" err="1"/>
              <a:t>Dowsett</a:t>
            </a:r>
            <a:r>
              <a:rPr lang="en-US" sz="2000" b="1" dirty="0"/>
              <a:t> et al, Clinical Cancer Research 2005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u="sng" dirty="0"/>
              <a:t>Changes in Ki67 after 2 and 12 weeks</a:t>
            </a:r>
            <a:endParaRPr lang="en-US" dirty="0"/>
          </a:p>
          <a:p>
            <a:r>
              <a:rPr lang="en-US" dirty="0"/>
              <a:t>Significant suppression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u="sng" dirty="0" err="1"/>
              <a:t>Arimedex</a:t>
            </a:r>
            <a:r>
              <a:rPr lang="en-US" dirty="0"/>
              <a:t> Vs TMX</a:t>
            </a:r>
          </a:p>
          <a:p>
            <a:r>
              <a:rPr lang="en-US" dirty="0"/>
              <a:t>Significant recurrence free survival</a:t>
            </a:r>
          </a:p>
          <a:p>
            <a:pPr marL="274320" lvl="1" indent="0">
              <a:buNone/>
            </a:pPr>
            <a:r>
              <a:rPr lang="en-US" dirty="0"/>
              <a:t>	</a:t>
            </a:r>
            <a:r>
              <a:rPr lang="en-US" sz="2400" u="sng" dirty="0" err="1"/>
              <a:t>Arimedex</a:t>
            </a:r>
            <a:r>
              <a:rPr lang="en-US" sz="2400" dirty="0"/>
              <a:t> Vs TMX</a:t>
            </a:r>
          </a:p>
          <a:p>
            <a:pPr marL="274320" lvl="1" indent="0">
              <a:buNone/>
            </a:pPr>
            <a:endParaRPr lang="en-US" sz="2400" dirty="0"/>
          </a:p>
          <a:p>
            <a:pPr marL="0" lvl="1" indent="0">
              <a:buNone/>
            </a:pPr>
            <a:r>
              <a:rPr lang="en-US" sz="2400" b="1" u="sng" dirty="0"/>
              <a:t>Rapid evaluation</a:t>
            </a:r>
            <a:endParaRPr lang="en-US" sz="2400" dirty="0"/>
          </a:p>
          <a:p>
            <a:pPr marL="0" lvl="1" indent="0">
              <a:buNone/>
            </a:pPr>
            <a:r>
              <a:rPr lang="en-US" sz="2400" dirty="0"/>
              <a:t>	Vs long trials</a:t>
            </a:r>
          </a:p>
          <a:p>
            <a:pPr marL="0" lvl="1" indent="0">
              <a:buNone/>
            </a:pPr>
            <a:r>
              <a:rPr lang="en-US" sz="2400" dirty="0"/>
              <a:t>	</a:t>
            </a:r>
            <a:r>
              <a:rPr lang="en-US" sz="2400"/>
              <a:t>Karolinska</a:t>
            </a:r>
            <a:r>
              <a:rPr lang="en-US" sz="2400" dirty="0"/>
              <a:t> study, CMF</a:t>
            </a:r>
            <a:endParaRPr lang="en-ZA" sz="2400" dirty="0"/>
          </a:p>
        </p:txBody>
      </p:sp>
    </p:spTree>
    <p:extLst>
      <p:ext uri="{BB962C8B-B14F-4D97-AF65-F5344CB8AC3E}">
        <p14:creationId xmlns:p14="http://schemas.microsoft.com/office/powerpoint/2010/main" val="374762127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Ki67 : Identify Residual Risk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		Jones RL et al, Breast Cancer Res Treatment 2010</a:t>
            </a:r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r>
              <a:rPr lang="en-US" b="1" dirty="0"/>
              <a:t>Residual Cancer</a:t>
            </a:r>
            <a:r>
              <a:rPr lang="en-US" dirty="0"/>
              <a:t>		</a:t>
            </a:r>
            <a:r>
              <a:rPr lang="en-US" b="1" dirty="0"/>
              <a:t>Ki67</a:t>
            </a:r>
          </a:p>
          <a:p>
            <a:pPr marL="0" indent="0">
              <a:buNone/>
            </a:pPr>
            <a:r>
              <a:rPr lang="en-US" dirty="0"/>
              <a:t>	highest </a:t>
            </a:r>
            <a:r>
              <a:rPr lang="en-US" dirty="0" err="1"/>
              <a:t>tertile</a:t>
            </a:r>
            <a:r>
              <a:rPr lang="en-US" dirty="0"/>
              <a:t>			lowest </a:t>
            </a:r>
            <a:r>
              <a:rPr lang="en-US" dirty="0" err="1"/>
              <a:t>tertile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b="1" dirty="0"/>
              <a:t>5yr RFS</a:t>
            </a:r>
            <a:r>
              <a:rPr lang="en-US" dirty="0"/>
              <a:t>	27%		77%		p &lt; 0.001</a:t>
            </a:r>
          </a:p>
          <a:p>
            <a:pPr marL="0" indent="0">
              <a:buNone/>
            </a:pPr>
            <a:r>
              <a:rPr lang="en-US" dirty="0"/>
              <a:t>	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b="1" dirty="0"/>
              <a:t>OS</a:t>
            </a:r>
            <a:r>
              <a:rPr lang="en-US" dirty="0"/>
              <a:t>		29%		93%		p &lt; 0.007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Identifies high risk</a:t>
            </a:r>
          </a:p>
          <a:p>
            <a:pPr marL="0" indent="0">
              <a:buNone/>
            </a:pPr>
            <a:r>
              <a:rPr lang="en-US" dirty="0"/>
              <a:t>Selection of adjuvant therapy</a:t>
            </a:r>
          </a:p>
          <a:p>
            <a:pPr marL="0" indent="0">
              <a:buNone/>
            </a:pPr>
            <a:r>
              <a:rPr lang="en-US" dirty="0"/>
              <a:t>	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7841934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Ki67 - Conclusions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Durable antigen</a:t>
            </a:r>
          </a:p>
          <a:p>
            <a:pPr marL="0" indent="0">
              <a:buNone/>
            </a:pPr>
            <a:r>
              <a:rPr lang="en-US" b="1" dirty="0"/>
              <a:t>	</a:t>
            </a:r>
            <a:r>
              <a:rPr lang="en-US" b="1"/>
              <a:t>proliferation index</a:t>
            </a:r>
          </a:p>
          <a:p>
            <a:pPr marL="0" indent="0">
              <a:buNone/>
            </a:pPr>
            <a:endParaRPr lang="en-US" b="1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</a:t>
            </a:r>
            <a:r>
              <a:rPr lang="en-US" b="1" dirty="0"/>
              <a:t>Prognosis</a:t>
            </a:r>
          </a:p>
          <a:p>
            <a:pPr marL="0" indent="0">
              <a:buNone/>
            </a:pPr>
            <a:endParaRPr lang="en-US" u="sng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/>
              <a:t>Selection</a:t>
            </a:r>
            <a:r>
              <a:rPr lang="en-US" dirty="0"/>
              <a:t> </a:t>
            </a:r>
            <a:r>
              <a:rPr lang="en-US" b="1" dirty="0"/>
              <a:t>of therapy</a:t>
            </a:r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/>
              <a:t>Assess </a:t>
            </a:r>
            <a:r>
              <a:rPr lang="en-US" b="1" u="sng" dirty="0" err="1"/>
              <a:t>ontreatment</a:t>
            </a:r>
            <a:r>
              <a:rPr lang="en-US" b="1" dirty="0"/>
              <a:t> response </a:t>
            </a:r>
          </a:p>
          <a:p>
            <a:pPr marL="0" indent="0">
              <a:buNone/>
            </a:pPr>
            <a:r>
              <a:rPr lang="en-US" b="1" dirty="0"/>
              <a:t>	 		trial regimes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/>
              <a:t>Residual cancer post excision</a:t>
            </a:r>
          </a:p>
          <a:p>
            <a:pPr marL="0" indent="0">
              <a:buNone/>
            </a:pPr>
            <a:r>
              <a:rPr lang="en-US" b="1" dirty="0"/>
              <a:t>	</a:t>
            </a:r>
            <a:r>
              <a:rPr lang="en-US" dirty="0"/>
              <a:t>? For further therapies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1088780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KI67: DOES IT COMPARE TO MOLECULAR PROFILING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5473701" y="5781675"/>
            <a:ext cx="3670300" cy="1030288"/>
          </a:xfrm>
        </p:spPr>
        <p:txBody>
          <a:bodyPr>
            <a:normAutofit fontScale="92500"/>
          </a:bodyPr>
          <a:lstStyle/>
          <a:p>
            <a:r>
              <a:rPr lang="en-US" dirty="0"/>
              <a:t>ROBBIE DENT</a:t>
            </a:r>
          </a:p>
          <a:p>
            <a:r>
              <a:rPr lang="en-US" dirty="0"/>
              <a:t>HOPELANDS CANCER CENTRE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3">
            <a:alphaModFix amt="37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15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13" y="5232114"/>
            <a:ext cx="1725626" cy="1625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44318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WHY DO WE NEED MOLECULAR PROFILING?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PERSONALISED MEDICINE</a:t>
            </a:r>
          </a:p>
          <a:p>
            <a:r>
              <a:rPr lang="en-US" dirty="0"/>
              <a:t>DIFFICULT CASES</a:t>
            </a:r>
          </a:p>
        </p:txBody>
      </p:sp>
      <p:pic>
        <p:nvPicPr>
          <p:cNvPr id="6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" y="5740785"/>
            <a:ext cx="1181100" cy="1112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16393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MOLECULAR PROFILING OR GENE SEQUENCING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NEEDS TO HAVE:</a:t>
            </a:r>
          </a:p>
          <a:p>
            <a:pPr lvl="1"/>
            <a:r>
              <a:rPr lang="en-US" dirty="0"/>
              <a:t>ANALYTICAL VALIDITY</a:t>
            </a:r>
          </a:p>
          <a:p>
            <a:pPr lvl="1"/>
            <a:r>
              <a:rPr lang="en-US" dirty="0"/>
              <a:t>CLINICAL VALIDITY</a:t>
            </a:r>
          </a:p>
          <a:p>
            <a:pPr lvl="1"/>
            <a:r>
              <a:rPr lang="en-US" dirty="0"/>
              <a:t>CLINICAL UTILITY</a:t>
            </a:r>
          </a:p>
          <a:p>
            <a:r>
              <a:rPr lang="en-US" dirty="0"/>
              <a:t>TO BE:</a:t>
            </a:r>
          </a:p>
          <a:p>
            <a:pPr lvl="1"/>
            <a:r>
              <a:rPr lang="en-US" dirty="0"/>
              <a:t>PROGNOSTIC</a:t>
            </a:r>
          </a:p>
          <a:p>
            <a:pPr lvl="2"/>
            <a:r>
              <a:rPr lang="en-US" dirty="0"/>
              <a:t>IDENTIFY THOSE MOST AT RISK OF RECURRENCE OR OUTCOME, INDEPENDENT OF TREATMENT</a:t>
            </a:r>
          </a:p>
          <a:p>
            <a:pPr lvl="1"/>
            <a:r>
              <a:rPr lang="en-US" dirty="0"/>
              <a:t>PREDICTIVE</a:t>
            </a:r>
          </a:p>
          <a:p>
            <a:pPr lvl="2"/>
            <a:r>
              <a:rPr lang="en-US" dirty="0"/>
              <a:t>PREDICT RESPONSE TO TREATMENT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879299" y="6176963"/>
            <a:ext cx="45467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prstClr val="black"/>
                </a:solidFill>
              </a:rPr>
              <a:t>http://</a:t>
            </a:r>
            <a:r>
              <a:rPr lang="en-US" sz="1000" dirty="0" err="1">
                <a:solidFill>
                  <a:prstClr val="black"/>
                </a:solidFill>
              </a:rPr>
              <a:t>www.uptodate.com</a:t>
            </a:r>
            <a:r>
              <a:rPr lang="en-US" sz="1000" dirty="0">
                <a:solidFill>
                  <a:prstClr val="black"/>
                </a:solidFill>
              </a:rPr>
              <a:t>/contents/prognostic-and-predictive-factors-in-early-non-metastatic-breast-cancer/abstract/7,8</a:t>
            </a:r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" y="5685921"/>
            <a:ext cx="1181100" cy="1112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55853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MOLECULAR PROFILING OR GENE SEQUENCING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endParaRPr lang="en-US" dirty="0"/>
          </a:p>
          <a:p>
            <a:r>
              <a:rPr lang="en-US" dirty="0"/>
              <a:t>MUST PROVIDE SIGNIFICANT AND INDEPENDENT PROGNOSTIC VALUE (VALIDATED BY CLINICAL TESTING)</a:t>
            </a:r>
          </a:p>
          <a:p>
            <a:r>
              <a:rPr lang="en-US" dirty="0"/>
              <a:t>MUST BE FEASIBLE, REPRODUCIBLE AND WIDELY AVAILABLE WITH QUALITY CONTROL</a:t>
            </a:r>
          </a:p>
          <a:p>
            <a:r>
              <a:rPr lang="en-US" dirty="0"/>
              <a:t>RESULTS MUST BE EASY TO INTERPRET</a:t>
            </a:r>
          </a:p>
          <a:p>
            <a:r>
              <a:rPr lang="en-US" dirty="0"/>
              <a:t>MEASUREMENT MUST NOT CONSUME TISSUE NEEDED FOR OTHER TESTS (ESPECIALLY NOT REPLACE ROUTINE HISTOPATHOLOGICAL EVALUATION</a:t>
            </a:r>
          </a:p>
          <a:p>
            <a:endParaRPr lang="en-US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" y="5821271"/>
            <a:ext cx="1100328" cy="1036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46078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26316029"/>
              </p:ext>
            </p:extLst>
          </p:nvPr>
        </p:nvGraphicFramePr>
        <p:xfrm>
          <a:off x="628650" y="365125"/>
          <a:ext cx="7886700" cy="58118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542532" y="6176963"/>
            <a:ext cx="260146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FFFF00"/>
              </a:buClr>
              <a:buChar char="•"/>
              <a:defRPr sz="3200">
                <a:solidFill>
                  <a:schemeClr val="bg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FFFF00"/>
              </a:buClr>
              <a:buChar char="–"/>
              <a:defRPr sz="2800">
                <a:solidFill>
                  <a:schemeClr val="bg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FFFF00"/>
              </a:buClr>
              <a:buChar char="–"/>
              <a:defRPr sz="2000">
                <a:solidFill>
                  <a:schemeClr val="bg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>
                <a:srgbClr val="FF6600"/>
              </a:buClr>
              <a:buFontTx/>
              <a:buNone/>
            </a:pPr>
            <a:r>
              <a:rPr lang="en-US" altLang="en-US" sz="1000" dirty="0">
                <a:solidFill>
                  <a:prstClr val="black"/>
                </a:solidFill>
                <a:ea typeface="PMingLiU" charset="0"/>
              </a:rPr>
              <a:t>Hayes DF. </a:t>
            </a:r>
            <a:r>
              <a:rPr lang="en-US" altLang="en-US" sz="1000" i="1" dirty="0">
                <a:solidFill>
                  <a:prstClr val="black"/>
                </a:solidFill>
                <a:ea typeface="PMingLiU" charset="0"/>
              </a:rPr>
              <a:t>Am </a:t>
            </a:r>
            <a:r>
              <a:rPr lang="en-US" altLang="en-US" sz="1000" i="1" dirty="0" err="1">
                <a:solidFill>
                  <a:prstClr val="black"/>
                </a:solidFill>
                <a:ea typeface="PMingLiU" charset="0"/>
              </a:rPr>
              <a:t>Soc</a:t>
            </a:r>
            <a:r>
              <a:rPr lang="en-US" altLang="en-US" sz="1000" i="1" dirty="0">
                <a:solidFill>
                  <a:prstClr val="black"/>
                </a:solidFill>
                <a:ea typeface="PMingLiU" charset="0"/>
              </a:rPr>
              <a:t> </a:t>
            </a:r>
            <a:r>
              <a:rPr lang="en-US" altLang="en-US" sz="1000" i="1" dirty="0" err="1">
                <a:solidFill>
                  <a:prstClr val="black"/>
                </a:solidFill>
                <a:ea typeface="PMingLiU" charset="0"/>
              </a:rPr>
              <a:t>Clin</a:t>
            </a:r>
            <a:r>
              <a:rPr lang="en-US" altLang="en-US" sz="1000" i="1" dirty="0">
                <a:solidFill>
                  <a:prstClr val="black"/>
                </a:solidFill>
                <a:ea typeface="PMingLiU" charset="0"/>
              </a:rPr>
              <a:t> </a:t>
            </a:r>
            <a:r>
              <a:rPr lang="en-US" altLang="en-US" sz="1000" i="1" dirty="0" err="1">
                <a:solidFill>
                  <a:prstClr val="black"/>
                </a:solidFill>
                <a:ea typeface="PMingLiU" charset="0"/>
              </a:rPr>
              <a:t>Oncol</a:t>
            </a:r>
            <a:r>
              <a:rPr lang="en-US" altLang="en-US" sz="1000" i="1" dirty="0">
                <a:solidFill>
                  <a:prstClr val="black"/>
                </a:solidFill>
                <a:ea typeface="PMingLiU" charset="0"/>
              </a:rPr>
              <a:t> Ed Book</a:t>
            </a:r>
            <a:r>
              <a:rPr lang="en-US" altLang="en-US" sz="1000" dirty="0">
                <a:solidFill>
                  <a:prstClr val="black"/>
                </a:solidFill>
                <a:ea typeface="PMingLiU" charset="0"/>
              </a:rPr>
              <a:t>. 2008:30-34. </a:t>
            </a:r>
          </a:p>
          <a:p>
            <a:pPr>
              <a:spcBef>
                <a:spcPct val="0"/>
              </a:spcBef>
              <a:buClr>
                <a:srgbClr val="FF6600"/>
              </a:buClr>
              <a:buFontTx/>
              <a:buNone/>
            </a:pPr>
            <a:r>
              <a:rPr lang="en-US" altLang="en-US" sz="1000" dirty="0">
                <a:solidFill>
                  <a:prstClr val="black"/>
                </a:solidFill>
                <a:ea typeface="PMingLiU" charset="0"/>
              </a:rPr>
              <a:t>Simon R. </a:t>
            </a:r>
            <a:r>
              <a:rPr lang="en-US" altLang="en-US" sz="1000" i="1" dirty="0">
                <a:solidFill>
                  <a:prstClr val="black"/>
                </a:solidFill>
                <a:ea typeface="PMingLiU" charset="0"/>
              </a:rPr>
              <a:t>J </a:t>
            </a:r>
            <a:r>
              <a:rPr lang="en-US" altLang="en-US" sz="1000" i="1" dirty="0" err="1">
                <a:solidFill>
                  <a:prstClr val="black"/>
                </a:solidFill>
                <a:ea typeface="PMingLiU" charset="0"/>
              </a:rPr>
              <a:t>Clin</a:t>
            </a:r>
            <a:r>
              <a:rPr lang="en-US" altLang="en-US" sz="1000" i="1" dirty="0">
                <a:solidFill>
                  <a:prstClr val="black"/>
                </a:solidFill>
                <a:ea typeface="PMingLiU" charset="0"/>
              </a:rPr>
              <a:t> </a:t>
            </a:r>
            <a:r>
              <a:rPr lang="en-US" altLang="en-US" sz="1000" i="1" dirty="0" err="1">
                <a:solidFill>
                  <a:prstClr val="black"/>
                </a:solidFill>
                <a:ea typeface="PMingLiU" charset="0"/>
              </a:rPr>
              <a:t>Oncol</a:t>
            </a:r>
            <a:r>
              <a:rPr lang="en-US" altLang="en-US" sz="1000" dirty="0">
                <a:solidFill>
                  <a:prstClr val="black"/>
                </a:solidFill>
                <a:ea typeface="PMingLiU" charset="0"/>
              </a:rPr>
              <a:t>. 2005;23:7332-7341.</a:t>
            </a:r>
          </a:p>
        </p:txBody>
      </p:sp>
      <p:pic>
        <p:nvPicPr>
          <p:cNvPr id="6" name="Content Placeholder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" y="5821271"/>
            <a:ext cx="1100328" cy="1036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75305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LUMINAL SUBTYPES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LUMINAL A</a:t>
            </a:r>
          </a:p>
          <a:p>
            <a:pPr lvl="1"/>
            <a:r>
              <a:rPr lang="en-US" dirty="0"/>
              <a:t>40% OF DUCTAL CARCINOMAS</a:t>
            </a:r>
          </a:p>
          <a:p>
            <a:pPr lvl="1"/>
            <a:r>
              <a:rPr lang="en-US" dirty="0"/>
              <a:t>OESTROGEN RECEPTORS HAVE HIGH EXPRESSION</a:t>
            </a:r>
          </a:p>
          <a:p>
            <a:pPr lvl="1"/>
            <a:r>
              <a:rPr lang="en-US" dirty="0"/>
              <a:t>PROGESTERONE RECEPTORS USUALLY POSITIVE</a:t>
            </a:r>
          </a:p>
          <a:p>
            <a:pPr lvl="1"/>
            <a:r>
              <a:rPr lang="en-US" dirty="0"/>
              <a:t>HER2NEU LOW EXPRESSION</a:t>
            </a:r>
          </a:p>
          <a:p>
            <a:pPr lvl="1"/>
            <a:r>
              <a:rPr lang="en-US" dirty="0"/>
              <a:t>LOW PROLIFERATION GENE EXPRESSION</a:t>
            </a:r>
          </a:p>
          <a:p>
            <a:endParaRPr lang="en-US" dirty="0"/>
          </a:p>
          <a:p>
            <a:r>
              <a:rPr lang="en-US" dirty="0"/>
              <a:t>LUMINAL B</a:t>
            </a:r>
          </a:p>
          <a:p>
            <a:pPr lvl="1"/>
            <a:r>
              <a:rPr lang="en-US" dirty="0"/>
              <a:t>20% OF DUCTAL CARCINOMAS</a:t>
            </a:r>
          </a:p>
          <a:p>
            <a:pPr lvl="1"/>
            <a:r>
              <a:rPr lang="en-US" dirty="0"/>
              <a:t>OESTROGEN RECEPTORS HAVE LOWER EXPRESSION</a:t>
            </a:r>
          </a:p>
          <a:p>
            <a:pPr lvl="1"/>
            <a:r>
              <a:rPr lang="en-US" dirty="0"/>
              <a:t>PROGESTERONE RECEPTORS USUALLY WEKLY EXPRESSED/NEGATIVE</a:t>
            </a:r>
          </a:p>
          <a:p>
            <a:pPr lvl="1"/>
            <a:r>
              <a:rPr lang="en-US" dirty="0"/>
              <a:t>VARIABLE HER2NEU EXPRESSION</a:t>
            </a:r>
          </a:p>
          <a:p>
            <a:pPr lvl="1"/>
            <a:r>
              <a:rPr lang="en-US" dirty="0"/>
              <a:t>HIGHER PROLIFERATION GENE EXPRESSION</a:t>
            </a:r>
          </a:p>
          <a:p>
            <a:pPr lvl="1"/>
            <a:r>
              <a:rPr lang="en-US" dirty="0"/>
              <a:t>MOST HAVE A HIGHER RECURRENCE SCORE (ONCOTYPE DX) OR POOR 70-GENE EXPRESSION PROGNOSTIC SCORE</a:t>
            </a:r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" y="5821271"/>
            <a:ext cx="1100328" cy="1036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18838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GENE EXPRESSION PROFILES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ONCOTYPE DX (RECURRENCE SCORE)</a:t>
            </a:r>
          </a:p>
          <a:p>
            <a:r>
              <a:rPr lang="en-US" dirty="0"/>
              <a:t>MAMMAPRINT</a:t>
            </a:r>
          </a:p>
          <a:p>
            <a:r>
              <a:rPr lang="en-US" dirty="0"/>
              <a:t>PAM50 (RISK OF RECURRENCE SCORE</a:t>
            </a:r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" y="5821271"/>
            <a:ext cx="1100328" cy="1036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28711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" y="5950503"/>
            <a:ext cx="963168" cy="9074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ONCOTYPE DX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BEST VALIDATED GENE EXPRESSION PROFILE AVAILABLE</a:t>
            </a:r>
          </a:p>
          <a:p>
            <a:r>
              <a:rPr lang="en-US" dirty="0"/>
              <a:t>OFFERS PROGNOSTIC INFORMATION </a:t>
            </a:r>
          </a:p>
          <a:p>
            <a:r>
              <a:rPr lang="en-US" dirty="0"/>
              <a:t>USE IN NODE NEGATIVE, OESTROGEN POSITIVE BREAST CANCER</a:t>
            </a:r>
          </a:p>
          <a:p>
            <a:r>
              <a:rPr lang="en-US" dirty="0"/>
              <a:t>USES PCR TO LOOK AT 21 GENES (16 BREAST CANCER AND 5 REFERENCE)</a:t>
            </a:r>
          </a:p>
          <a:p>
            <a:r>
              <a:rPr lang="en-US" dirty="0"/>
              <a:t>OPTIMISED TO PREDICT DISTANT RELAPSE DESPITE TAMOXIFEN TREATMENT</a:t>
            </a:r>
          </a:p>
          <a:p>
            <a:r>
              <a:rPr lang="en-US" dirty="0"/>
              <a:t>MAY PREDICT ENDOCRINE RESPONSIVENESS AND CHEMOTHERAPY RESISTANCE</a:t>
            </a:r>
          </a:p>
        </p:txBody>
      </p:sp>
      <p:sp>
        <p:nvSpPr>
          <p:cNvPr id="4" name="Rectangle 3"/>
          <p:cNvSpPr/>
          <p:nvPr/>
        </p:nvSpPr>
        <p:spPr>
          <a:xfrm>
            <a:off x="2688336" y="5957957"/>
            <a:ext cx="626821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prstClr val="black"/>
                </a:solidFill>
              </a:rPr>
              <a:t>Paik et al: Gene expression and benefit of chemotherapy in women with node-negative, estrogen receptor-positive breast cancer. J </a:t>
            </a:r>
            <a:r>
              <a:rPr lang="en-US" sz="1000" dirty="0" err="1">
                <a:solidFill>
                  <a:prstClr val="black"/>
                </a:solidFill>
              </a:rPr>
              <a:t>Clin</a:t>
            </a:r>
            <a:r>
              <a:rPr lang="en-US" sz="1000" dirty="0">
                <a:solidFill>
                  <a:prstClr val="black"/>
                </a:solidFill>
              </a:rPr>
              <a:t> </a:t>
            </a:r>
            <a:r>
              <a:rPr lang="en-US" sz="1000" dirty="0" err="1">
                <a:solidFill>
                  <a:prstClr val="black"/>
                </a:solidFill>
              </a:rPr>
              <a:t>Oncol</a:t>
            </a:r>
            <a:r>
              <a:rPr lang="en-US" sz="1000" dirty="0">
                <a:solidFill>
                  <a:prstClr val="black"/>
                </a:solidFill>
              </a:rPr>
              <a:t>. 2006;24(23):3726</a:t>
            </a:r>
          </a:p>
          <a:p>
            <a:r>
              <a:rPr lang="en-US" sz="1000" dirty="0" err="1">
                <a:solidFill>
                  <a:prstClr val="black"/>
                </a:solidFill>
              </a:rPr>
              <a:t>Albain</a:t>
            </a:r>
            <a:r>
              <a:rPr lang="en-US" sz="1000" dirty="0">
                <a:solidFill>
                  <a:prstClr val="black"/>
                </a:solidFill>
              </a:rPr>
              <a:t> et al: Prognostic and predictive value of the 21-gene recurrence score assay in postmenopausal women with node-positive, </a:t>
            </a:r>
            <a:r>
              <a:rPr lang="en-US" sz="1000" dirty="0" err="1">
                <a:solidFill>
                  <a:prstClr val="black"/>
                </a:solidFill>
              </a:rPr>
              <a:t>oestrogen</a:t>
            </a:r>
            <a:r>
              <a:rPr lang="en-US" sz="1000" dirty="0">
                <a:solidFill>
                  <a:prstClr val="black"/>
                </a:solidFill>
              </a:rPr>
              <a:t>-receptor-positive breast cancer on chemotherapy: a retrospective analysis of a </a:t>
            </a:r>
            <a:r>
              <a:rPr lang="en-US" sz="1000" dirty="0" err="1">
                <a:solidFill>
                  <a:prstClr val="black"/>
                </a:solidFill>
              </a:rPr>
              <a:t>randomised</a:t>
            </a:r>
            <a:r>
              <a:rPr lang="en-US" sz="1000" dirty="0">
                <a:solidFill>
                  <a:prstClr val="black"/>
                </a:solidFill>
              </a:rPr>
              <a:t> trial. </a:t>
            </a:r>
            <a:r>
              <a:rPr lang="fr-FR" sz="1000" dirty="0">
                <a:solidFill>
                  <a:prstClr val="black"/>
                </a:solidFill>
              </a:rPr>
              <a:t>Lancet </a:t>
            </a:r>
            <a:r>
              <a:rPr lang="fr-FR" sz="1000" dirty="0" err="1">
                <a:solidFill>
                  <a:prstClr val="black"/>
                </a:solidFill>
              </a:rPr>
              <a:t>Oncol</a:t>
            </a:r>
            <a:r>
              <a:rPr lang="fr-FR" sz="1000" dirty="0">
                <a:solidFill>
                  <a:prstClr val="black"/>
                </a:solidFill>
              </a:rPr>
              <a:t>. 2010;11(1):55.</a:t>
            </a:r>
            <a:endParaRPr lang="en-US" sz="1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78504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>
              <a:lnSpc>
                <a:spcPct val="90000"/>
              </a:lnSpc>
            </a:pPr>
            <a:r>
              <a:rPr lang="en-US" altLang="en-US" sz="3600" cap="all" dirty="0" err="1"/>
              <a:t>Oncotype</a:t>
            </a:r>
            <a:r>
              <a:rPr lang="en-US" altLang="en-US" sz="3600" cap="all" dirty="0"/>
              <a:t> DX Clinical Validation:</a:t>
            </a:r>
            <a:br>
              <a:rPr lang="en-US" altLang="en-US" sz="3600" cap="all" dirty="0"/>
            </a:br>
            <a:r>
              <a:rPr lang="en-US" altLang="en-US" cap="all" dirty="0"/>
              <a:t> </a:t>
            </a:r>
            <a:r>
              <a:rPr lang="en-US" altLang="en-US" sz="3200" cap="all" dirty="0"/>
              <a:t>NSABP B-14, </a:t>
            </a:r>
            <a:r>
              <a:rPr lang="en-US" altLang="en-US" sz="3200" cap="all" dirty="0">
                <a:ea typeface="Arial" charset="0"/>
                <a:cs typeface="Arial" charset="0"/>
              </a:rPr>
              <a:t>Distant Recurrence</a:t>
            </a:r>
            <a:endParaRPr lang="en-US" altLang="en-US" cap="all" dirty="0">
              <a:ea typeface="Arial" charset="0"/>
              <a:cs typeface="Arial" charset="0"/>
            </a:endParaRPr>
          </a:p>
        </p:txBody>
      </p:sp>
      <p:sp>
        <p:nvSpPr>
          <p:cNvPr id="220163" name="Text Box 3"/>
          <p:cNvSpPr txBox="1">
            <a:spLocks noChangeArrowheads="1"/>
          </p:cNvSpPr>
          <p:nvPr/>
        </p:nvSpPr>
        <p:spPr bwMode="auto">
          <a:xfrm>
            <a:off x="2537224" y="1600200"/>
            <a:ext cx="362545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FF00"/>
              </a:buClr>
              <a:buChar char="•"/>
              <a:defRPr sz="3200">
                <a:solidFill>
                  <a:schemeClr val="bg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FFFF00"/>
              </a:buClr>
              <a:buChar char="–"/>
              <a:defRPr sz="2800">
                <a:solidFill>
                  <a:schemeClr val="bg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FFFF00"/>
              </a:buClr>
              <a:buChar char="–"/>
              <a:defRPr sz="2000">
                <a:solidFill>
                  <a:schemeClr val="bg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000" b="1">
                <a:solidFill>
                  <a:prstClr val="black"/>
                </a:solidFill>
              </a:rPr>
              <a:t>  Distant recurrence over time</a:t>
            </a:r>
          </a:p>
        </p:txBody>
      </p:sp>
      <p:sp>
        <p:nvSpPr>
          <p:cNvPr id="41988" name="Text Box 4"/>
          <p:cNvSpPr txBox="1">
            <a:spLocks noChangeArrowheads="1"/>
          </p:cNvSpPr>
          <p:nvPr/>
        </p:nvSpPr>
        <p:spPr bwMode="auto">
          <a:xfrm>
            <a:off x="5518548" y="2095361"/>
            <a:ext cx="24003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FF00"/>
              </a:buClr>
              <a:buChar char="•"/>
              <a:defRPr sz="3200">
                <a:solidFill>
                  <a:schemeClr val="bg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FFFF00"/>
              </a:buClr>
              <a:buChar char="–"/>
              <a:defRPr sz="2800">
                <a:solidFill>
                  <a:schemeClr val="bg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FFFF00"/>
              </a:buClr>
              <a:buChar char="–"/>
              <a:defRPr sz="2000">
                <a:solidFill>
                  <a:schemeClr val="bg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9pPr>
          </a:lstStyle>
          <a:p>
            <a:pPr algn="r">
              <a:spcBef>
                <a:spcPct val="50000"/>
              </a:spcBef>
              <a:buClr>
                <a:srgbClr val="F0741C"/>
              </a:buClr>
              <a:buFontTx/>
              <a:buNone/>
            </a:pPr>
            <a:r>
              <a:rPr lang="en-US" altLang="en-US" sz="1400" b="1" dirty="0">
                <a:solidFill>
                  <a:prstClr val="black"/>
                </a:solidFill>
              </a:rPr>
              <a:t>10-Year rate of recurrence = 6.8%*</a:t>
            </a:r>
            <a:br>
              <a:rPr lang="en-US" altLang="en-US" sz="1400" b="1" dirty="0">
                <a:solidFill>
                  <a:prstClr val="black"/>
                </a:solidFill>
              </a:rPr>
            </a:br>
            <a:r>
              <a:rPr lang="en-US" altLang="en-US" sz="1400" dirty="0">
                <a:solidFill>
                  <a:prstClr val="black"/>
                </a:solidFill>
              </a:rPr>
              <a:t>95% CI: 4.0%, 9.6%</a:t>
            </a:r>
            <a:endParaRPr lang="en-US" altLang="en-US" sz="1400" b="1" dirty="0">
              <a:solidFill>
                <a:prstClr val="black"/>
              </a:solidFill>
            </a:endParaRPr>
          </a:p>
        </p:txBody>
      </p:sp>
      <p:sp>
        <p:nvSpPr>
          <p:cNvPr id="220165" name="Freeform 5"/>
          <p:cNvSpPr>
            <a:spLocks/>
          </p:cNvSpPr>
          <p:nvPr/>
        </p:nvSpPr>
        <p:spPr bwMode="auto">
          <a:xfrm>
            <a:off x="2421732" y="2081217"/>
            <a:ext cx="3749279" cy="623887"/>
          </a:xfrm>
          <a:custGeom>
            <a:avLst/>
            <a:gdLst>
              <a:gd name="T0" fmla="*/ 0 w 3149"/>
              <a:gd name="T1" fmla="*/ 2147483647 h 393"/>
              <a:gd name="T2" fmla="*/ 2147483647 w 3149"/>
              <a:gd name="T3" fmla="*/ 2147483647 h 393"/>
              <a:gd name="T4" fmla="*/ 2147483647 w 3149"/>
              <a:gd name="T5" fmla="*/ 2147483647 h 393"/>
              <a:gd name="T6" fmla="*/ 2147483647 w 3149"/>
              <a:gd name="T7" fmla="*/ 2147483647 h 393"/>
              <a:gd name="T8" fmla="*/ 2147483647 w 3149"/>
              <a:gd name="T9" fmla="*/ 2147483647 h 393"/>
              <a:gd name="T10" fmla="*/ 2147483647 w 3149"/>
              <a:gd name="T11" fmla="*/ 2147483647 h 393"/>
              <a:gd name="T12" fmla="*/ 2147483647 w 3149"/>
              <a:gd name="T13" fmla="*/ 2147483647 h 393"/>
              <a:gd name="T14" fmla="*/ 2147483647 w 3149"/>
              <a:gd name="T15" fmla="*/ 2147483647 h 393"/>
              <a:gd name="T16" fmla="*/ 2147483647 w 3149"/>
              <a:gd name="T17" fmla="*/ 2147483647 h 393"/>
              <a:gd name="T18" fmla="*/ 2147483647 w 3149"/>
              <a:gd name="T19" fmla="*/ 2147483647 h 393"/>
              <a:gd name="T20" fmla="*/ 2147483647 w 3149"/>
              <a:gd name="T21" fmla="*/ 2147483647 h 393"/>
              <a:gd name="T22" fmla="*/ 2147483647 w 3149"/>
              <a:gd name="T23" fmla="*/ 2147483647 h 393"/>
              <a:gd name="T24" fmla="*/ 2147483647 w 3149"/>
              <a:gd name="T25" fmla="*/ 2147483647 h 393"/>
              <a:gd name="T26" fmla="*/ 2147483647 w 3149"/>
              <a:gd name="T27" fmla="*/ 2147483647 h 393"/>
              <a:gd name="T28" fmla="*/ 2147483647 w 3149"/>
              <a:gd name="T29" fmla="*/ 2147483647 h 393"/>
              <a:gd name="T30" fmla="*/ 2147483647 w 3149"/>
              <a:gd name="T31" fmla="*/ 2147483647 h 393"/>
              <a:gd name="T32" fmla="*/ 2147483647 w 3149"/>
              <a:gd name="T33" fmla="*/ 2147483647 h 393"/>
              <a:gd name="T34" fmla="*/ 2147483647 w 3149"/>
              <a:gd name="T35" fmla="*/ 2147483647 h 393"/>
              <a:gd name="T36" fmla="*/ 2147483647 w 3149"/>
              <a:gd name="T37" fmla="*/ 2147483647 h 393"/>
              <a:gd name="T38" fmla="*/ 2147483647 w 3149"/>
              <a:gd name="T39" fmla="*/ 2147483647 h 393"/>
              <a:gd name="T40" fmla="*/ 2147483647 w 3149"/>
              <a:gd name="T41" fmla="*/ 2147483647 h 393"/>
              <a:gd name="T42" fmla="*/ 2147483647 w 3149"/>
              <a:gd name="T43" fmla="*/ 2147483647 h 393"/>
              <a:gd name="T44" fmla="*/ 2147483647 w 3149"/>
              <a:gd name="T45" fmla="*/ 2147483647 h 393"/>
              <a:gd name="T46" fmla="*/ 2147483647 w 3149"/>
              <a:gd name="T47" fmla="*/ 2147483647 h 393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3149"/>
              <a:gd name="T73" fmla="*/ 0 h 393"/>
              <a:gd name="T74" fmla="*/ 3149 w 3149"/>
              <a:gd name="T75" fmla="*/ 393 h 393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3149" h="393">
                <a:moveTo>
                  <a:pt x="0" y="6"/>
                </a:moveTo>
                <a:cubicBezTo>
                  <a:pt x="183" y="11"/>
                  <a:pt x="65" y="0"/>
                  <a:pt x="128" y="19"/>
                </a:cubicBezTo>
                <a:cubicBezTo>
                  <a:pt x="154" y="36"/>
                  <a:pt x="112" y="11"/>
                  <a:pt x="176" y="29"/>
                </a:cubicBezTo>
                <a:cubicBezTo>
                  <a:pt x="183" y="31"/>
                  <a:pt x="185" y="43"/>
                  <a:pt x="192" y="45"/>
                </a:cubicBezTo>
                <a:cubicBezTo>
                  <a:pt x="229" y="56"/>
                  <a:pt x="273" y="60"/>
                  <a:pt x="310" y="64"/>
                </a:cubicBezTo>
                <a:cubicBezTo>
                  <a:pt x="332" y="71"/>
                  <a:pt x="350" y="82"/>
                  <a:pt x="374" y="86"/>
                </a:cubicBezTo>
                <a:cubicBezTo>
                  <a:pt x="386" y="94"/>
                  <a:pt x="399" y="101"/>
                  <a:pt x="413" y="105"/>
                </a:cubicBezTo>
                <a:cubicBezTo>
                  <a:pt x="432" y="120"/>
                  <a:pt x="459" y="131"/>
                  <a:pt x="483" y="134"/>
                </a:cubicBezTo>
                <a:cubicBezTo>
                  <a:pt x="516" y="148"/>
                  <a:pt x="550" y="150"/>
                  <a:pt x="585" y="153"/>
                </a:cubicBezTo>
                <a:cubicBezTo>
                  <a:pt x="625" y="175"/>
                  <a:pt x="695" y="167"/>
                  <a:pt x="729" y="169"/>
                </a:cubicBezTo>
                <a:cubicBezTo>
                  <a:pt x="739" y="172"/>
                  <a:pt x="738" y="176"/>
                  <a:pt x="758" y="179"/>
                </a:cubicBezTo>
                <a:cubicBezTo>
                  <a:pt x="824" y="182"/>
                  <a:pt x="884" y="197"/>
                  <a:pt x="950" y="201"/>
                </a:cubicBezTo>
                <a:cubicBezTo>
                  <a:pt x="977" y="211"/>
                  <a:pt x="1002" y="226"/>
                  <a:pt x="1030" y="230"/>
                </a:cubicBezTo>
                <a:cubicBezTo>
                  <a:pt x="1070" y="248"/>
                  <a:pt x="1117" y="256"/>
                  <a:pt x="1161" y="256"/>
                </a:cubicBezTo>
                <a:lnTo>
                  <a:pt x="1277" y="256"/>
                </a:lnTo>
                <a:cubicBezTo>
                  <a:pt x="1281" y="269"/>
                  <a:pt x="1333" y="274"/>
                  <a:pt x="1353" y="278"/>
                </a:cubicBezTo>
                <a:cubicBezTo>
                  <a:pt x="1388" y="303"/>
                  <a:pt x="1352" y="280"/>
                  <a:pt x="1453" y="288"/>
                </a:cubicBezTo>
                <a:cubicBezTo>
                  <a:pt x="1498" y="291"/>
                  <a:pt x="1539" y="317"/>
                  <a:pt x="1584" y="317"/>
                </a:cubicBezTo>
                <a:cubicBezTo>
                  <a:pt x="1686" y="323"/>
                  <a:pt x="1788" y="336"/>
                  <a:pt x="1891" y="336"/>
                </a:cubicBezTo>
                <a:cubicBezTo>
                  <a:pt x="2014" y="343"/>
                  <a:pt x="2023" y="349"/>
                  <a:pt x="2112" y="355"/>
                </a:cubicBezTo>
                <a:cubicBezTo>
                  <a:pt x="2160" y="364"/>
                  <a:pt x="2194" y="367"/>
                  <a:pt x="2246" y="371"/>
                </a:cubicBezTo>
                <a:cubicBezTo>
                  <a:pt x="2270" y="378"/>
                  <a:pt x="2292" y="382"/>
                  <a:pt x="2317" y="384"/>
                </a:cubicBezTo>
                <a:cubicBezTo>
                  <a:pt x="2324" y="387"/>
                  <a:pt x="2336" y="393"/>
                  <a:pt x="2345" y="393"/>
                </a:cubicBezTo>
                <a:lnTo>
                  <a:pt x="3149" y="393"/>
                </a:lnTo>
              </a:path>
            </a:pathLst>
          </a:custGeom>
          <a:noFill/>
          <a:ln w="38100">
            <a:solidFill>
              <a:srgbClr val="FFFFCC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0166" name="Line 30"/>
          <p:cNvSpPr>
            <a:spLocks noChangeShapeType="1"/>
          </p:cNvSpPr>
          <p:nvPr/>
        </p:nvSpPr>
        <p:spPr bwMode="auto">
          <a:xfrm rot="5400000">
            <a:off x="2921399" y="5634832"/>
            <a:ext cx="131763" cy="0"/>
          </a:xfrm>
          <a:prstGeom prst="line">
            <a:avLst/>
          </a:prstGeom>
          <a:noFill/>
          <a:ln w="19050">
            <a:noFill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0167" name="Line 31"/>
          <p:cNvSpPr>
            <a:spLocks noChangeShapeType="1"/>
          </p:cNvSpPr>
          <p:nvPr/>
        </p:nvSpPr>
        <p:spPr bwMode="auto">
          <a:xfrm rot="5400000">
            <a:off x="3383361" y="5634832"/>
            <a:ext cx="131763" cy="0"/>
          </a:xfrm>
          <a:prstGeom prst="line">
            <a:avLst/>
          </a:prstGeom>
          <a:noFill/>
          <a:ln w="19050">
            <a:noFill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0168" name="Line 32"/>
          <p:cNvSpPr>
            <a:spLocks noChangeShapeType="1"/>
          </p:cNvSpPr>
          <p:nvPr/>
        </p:nvSpPr>
        <p:spPr bwMode="auto">
          <a:xfrm rot="5400000">
            <a:off x="3845324" y="5634832"/>
            <a:ext cx="131763" cy="0"/>
          </a:xfrm>
          <a:prstGeom prst="line">
            <a:avLst/>
          </a:prstGeom>
          <a:noFill/>
          <a:ln w="19050">
            <a:noFill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0169" name="Line 33"/>
          <p:cNvSpPr>
            <a:spLocks noChangeShapeType="1"/>
          </p:cNvSpPr>
          <p:nvPr/>
        </p:nvSpPr>
        <p:spPr bwMode="auto">
          <a:xfrm rot="5400000">
            <a:off x="4307286" y="5634832"/>
            <a:ext cx="131763" cy="0"/>
          </a:xfrm>
          <a:prstGeom prst="line">
            <a:avLst/>
          </a:prstGeom>
          <a:noFill/>
          <a:ln w="19050">
            <a:noFill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0170" name="Line 34"/>
          <p:cNvSpPr>
            <a:spLocks noChangeShapeType="1"/>
          </p:cNvSpPr>
          <p:nvPr/>
        </p:nvSpPr>
        <p:spPr bwMode="auto">
          <a:xfrm rot="5400000">
            <a:off x="4770439" y="5634832"/>
            <a:ext cx="131763" cy="0"/>
          </a:xfrm>
          <a:prstGeom prst="line">
            <a:avLst/>
          </a:prstGeom>
          <a:noFill/>
          <a:ln w="19050">
            <a:noFill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0171" name="Line 35"/>
          <p:cNvSpPr>
            <a:spLocks noChangeShapeType="1"/>
          </p:cNvSpPr>
          <p:nvPr/>
        </p:nvSpPr>
        <p:spPr bwMode="auto">
          <a:xfrm rot="5400000">
            <a:off x="5225258" y="5634832"/>
            <a:ext cx="131763" cy="0"/>
          </a:xfrm>
          <a:prstGeom prst="line">
            <a:avLst/>
          </a:prstGeom>
          <a:noFill/>
          <a:ln w="19050">
            <a:noFill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0172" name="Line 36"/>
          <p:cNvSpPr>
            <a:spLocks noChangeShapeType="1"/>
          </p:cNvSpPr>
          <p:nvPr/>
        </p:nvSpPr>
        <p:spPr bwMode="auto">
          <a:xfrm rot="5400000">
            <a:off x="5686425" y="5634038"/>
            <a:ext cx="133350" cy="0"/>
          </a:xfrm>
          <a:prstGeom prst="line">
            <a:avLst/>
          </a:prstGeom>
          <a:noFill/>
          <a:ln w="19050">
            <a:noFill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0173" name="Line 37"/>
          <p:cNvSpPr>
            <a:spLocks noChangeShapeType="1"/>
          </p:cNvSpPr>
          <p:nvPr/>
        </p:nvSpPr>
        <p:spPr bwMode="auto">
          <a:xfrm rot="5400000">
            <a:off x="6149579" y="5634038"/>
            <a:ext cx="133350" cy="0"/>
          </a:xfrm>
          <a:prstGeom prst="line">
            <a:avLst/>
          </a:prstGeom>
          <a:noFill/>
          <a:ln w="19050">
            <a:noFill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0174" name="Text Box 38"/>
          <p:cNvSpPr txBox="1">
            <a:spLocks noChangeArrowheads="1"/>
          </p:cNvSpPr>
          <p:nvPr/>
        </p:nvSpPr>
        <p:spPr bwMode="auto">
          <a:xfrm>
            <a:off x="2307433" y="5713413"/>
            <a:ext cx="454819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FF00"/>
              </a:buClr>
              <a:buChar char="•"/>
              <a:defRPr sz="3200">
                <a:solidFill>
                  <a:schemeClr val="bg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FFFF00"/>
              </a:buClr>
              <a:buChar char="–"/>
              <a:defRPr sz="2800">
                <a:solidFill>
                  <a:schemeClr val="bg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FFFF00"/>
              </a:buClr>
              <a:buChar char="–"/>
              <a:defRPr sz="2000">
                <a:solidFill>
                  <a:schemeClr val="bg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  <a:buClr>
                <a:srgbClr val="F0741C"/>
              </a:buClr>
              <a:buFontTx/>
              <a:buNone/>
            </a:pPr>
            <a:r>
              <a:rPr lang="en-US" altLang="en-US" sz="1800">
                <a:solidFill>
                  <a:prstClr val="black"/>
                </a:solidFill>
              </a:rPr>
              <a:t>0</a:t>
            </a:r>
          </a:p>
        </p:txBody>
      </p:sp>
      <p:sp>
        <p:nvSpPr>
          <p:cNvPr id="220175" name="Text Box 39"/>
          <p:cNvSpPr txBox="1">
            <a:spLocks noChangeArrowheads="1"/>
          </p:cNvSpPr>
          <p:nvPr/>
        </p:nvSpPr>
        <p:spPr bwMode="auto">
          <a:xfrm>
            <a:off x="2765822" y="5713413"/>
            <a:ext cx="456009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FF00"/>
              </a:buClr>
              <a:buChar char="•"/>
              <a:defRPr sz="3200">
                <a:solidFill>
                  <a:schemeClr val="bg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FFFF00"/>
              </a:buClr>
              <a:buChar char="–"/>
              <a:defRPr sz="2800">
                <a:solidFill>
                  <a:schemeClr val="bg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FFFF00"/>
              </a:buClr>
              <a:buChar char="–"/>
              <a:defRPr sz="2000">
                <a:solidFill>
                  <a:schemeClr val="bg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  <a:buClr>
                <a:srgbClr val="F0741C"/>
              </a:buClr>
              <a:buFontTx/>
              <a:buNone/>
            </a:pPr>
            <a:r>
              <a:rPr lang="en-US" altLang="en-US" sz="1800">
                <a:solidFill>
                  <a:prstClr val="black"/>
                </a:solidFill>
              </a:rPr>
              <a:t>2</a:t>
            </a:r>
          </a:p>
        </p:txBody>
      </p:sp>
      <p:sp>
        <p:nvSpPr>
          <p:cNvPr id="220176" name="Text Box 40"/>
          <p:cNvSpPr txBox="1">
            <a:spLocks noChangeArrowheads="1"/>
          </p:cNvSpPr>
          <p:nvPr/>
        </p:nvSpPr>
        <p:spPr bwMode="auto">
          <a:xfrm>
            <a:off x="3226596" y="5713413"/>
            <a:ext cx="454819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FF00"/>
              </a:buClr>
              <a:buChar char="•"/>
              <a:defRPr sz="3200">
                <a:solidFill>
                  <a:schemeClr val="bg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FFFF00"/>
              </a:buClr>
              <a:buChar char="–"/>
              <a:defRPr sz="2800">
                <a:solidFill>
                  <a:schemeClr val="bg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FFFF00"/>
              </a:buClr>
              <a:buChar char="–"/>
              <a:defRPr sz="2000">
                <a:solidFill>
                  <a:schemeClr val="bg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  <a:buClr>
                <a:srgbClr val="F0741C"/>
              </a:buClr>
              <a:buFontTx/>
              <a:buNone/>
            </a:pPr>
            <a:r>
              <a:rPr lang="en-US" altLang="en-US" sz="1800">
                <a:solidFill>
                  <a:prstClr val="black"/>
                </a:solidFill>
              </a:rPr>
              <a:t>4</a:t>
            </a:r>
          </a:p>
        </p:txBody>
      </p:sp>
      <p:sp>
        <p:nvSpPr>
          <p:cNvPr id="220177" name="Text Box 41"/>
          <p:cNvSpPr txBox="1">
            <a:spLocks noChangeArrowheads="1"/>
          </p:cNvSpPr>
          <p:nvPr/>
        </p:nvSpPr>
        <p:spPr bwMode="auto">
          <a:xfrm>
            <a:off x="3684987" y="5713413"/>
            <a:ext cx="454819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FF00"/>
              </a:buClr>
              <a:buChar char="•"/>
              <a:defRPr sz="3200">
                <a:solidFill>
                  <a:schemeClr val="bg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FFFF00"/>
              </a:buClr>
              <a:buChar char="–"/>
              <a:defRPr sz="2800">
                <a:solidFill>
                  <a:schemeClr val="bg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FFFF00"/>
              </a:buClr>
              <a:buChar char="–"/>
              <a:defRPr sz="2000">
                <a:solidFill>
                  <a:schemeClr val="bg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  <a:buClr>
                <a:srgbClr val="F0741C"/>
              </a:buClr>
              <a:buFontTx/>
              <a:buNone/>
            </a:pPr>
            <a:r>
              <a:rPr lang="en-US" altLang="en-US" sz="1800">
                <a:solidFill>
                  <a:prstClr val="black"/>
                </a:solidFill>
              </a:rPr>
              <a:t>6</a:t>
            </a:r>
          </a:p>
        </p:txBody>
      </p:sp>
      <p:sp>
        <p:nvSpPr>
          <p:cNvPr id="220178" name="Text Box 42"/>
          <p:cNvSpPr txBox="1">
            <a:spLocks noChangeArrowheads="1"/>
          </p:cNvSpPr>
          <p:nvPr/>
        </p:nvSpPr>
        <p:spPr bwMode="auto">
          <a:xfrm>
            <a:off x="4144567" y="5713413"/>
            <a:ext cx="456009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FF00"/>
              </a:buClr>
              <a:buChar char="•"/>
              <a:defRPr sz="3200">
                <a:solidFill>
                  <a:schemeClr val="bg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FFFF00"/>
              </a:buClr>
              <a:buChar char="–"/>
              <a:defRPr sz="2800">
                <a:solidFill>
                  <a:schemeClr val="bg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FFFF00"/>
              </a:buClr>
              <a:buChar char="–"/>
              <a:defRPr sz="2000">
                <a:solidFill>
                  <a:schemeClr val="bg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  <a:buClr>
                <a:srgbClr val="F0741C"/>
              </a:buClr>
              <a:buFontTx/>
              <a:buNone/>
            </a:pPr>
            <a:r>
              <a:rPr lang="en-US" altLang="en-US" sz="1800">
                <a:solidFill>
                  <a:prstClr val="black"/>
                </a:solidFill>
              </a:rPr>
              <a:t>8</a:t>
            </a:r>
          </a:p>
        </p:txBody>
      </p:sp>
      <p:sp>
        <p:nvSpPr>
          <p:cNvPr id="220179" name="Text Box 43"/>
          <p:cNvSpPr txBox="1">
            <a:spLocks noChangeArrowheads="1"/>
          </p:cNvSpPr>
          <p:nvPr/>
        </p:nvSpPr>
        <p:spPr bwMode="auto">
          <a:xfrm>
            <a:off x="4605340" y="5713413"/>
            <a:ext cx="454819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FF00"/>
              </a:buClr>
              <a:buChar char="•"/>
              <a:defRPr sz="3200">
                <a:solidFill>
                  <a:schemeClr val="bg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FFFF00"/>
              </a:buClr>
              <a:buChar char="–"/>
              <a:defRPr sz="2800">
                <a:solidFill>
                  <a:schemeClr val="bg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FFFF00"/>
              </a:buClr>
              <a:buChar char="–"/>
              <a:defRPr sz="2000">
                <a:solidFill>
                  <a:schemeClr val="bg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  <a:buClr>
                <a:srgbClr val="F0741C"/>
              </a:buClr>
              <a:buFontTx/>
              <a:buNone/>
            </a:pPr>
            <a:r>
              <a:rPr lang="en-US" altLang="en-US" sz="1800">
                <a:solidFill>
                  <a:prstClr val="black"/>
                </a:solidFill>
              </a:rPr>
              <a:t>10</a:t>
            </a:r>
          </a:p>
        </p:txBody>
      </p:sp>
      <p:sp>
        <p:nvSpPr>
          <p:cNvPr id="220180" name="Text Box 44"/>
          <p:cNvSpPr txBox="1">
            <a:spLocks noChangeArrowheads="1"/>
          </p:cNvSpPr>
          <p:nvPr/>
        </p:nvSpPr>
        <p:spPr bwMode="auto">
          <a:xfrm>
            <a:off x="5063731" y="5713413"/>
            <a:ext cx="454819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FF00"/>
              </a:buClr>
              <a:buChar char="•"/>
              <a:defRPr sz="3200">
                <a:solidFill>
                  <a:schemeClr val="bg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FFFF00"/>
              </a:buClr>
              <a:buChar char="–"/>
              <a:defRPr sz="2800">
                <a:solidFill>
                  <a:schemeClr val="bg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FFFF00"/>
              </a:buClr>
              <a:buChar char="–"/>
              <a:defRPr sz="2000">
                <a:solidFill>
                  <a:schemeClr val="bg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  <a:buClr>
                <a:srgbClr val="F0741C"/>
              </a:buClr>
              <a:buFontTx/>
              <a:buNone/>
            </a:pPr>
            <a:r>
              <a:rPr lang="en-US" altLang="en-US" sz="1800">
                <a:solidFill>
                  <a:prstClr val="black"/>
                </a:solidFill>
              </a:rPr>
              <a:t>12</a:t>
            </a:r>
          </a:p>
        </p:txBody>
      </p:sp>
      <p:sp>
        <p:nvSpPr>
          <p:cNvPr id="220181" name="Text Box 45"/>
          <p:cNvSpPr txBox="1">
            <a:spLocks noChangeArrowheads="1"/>
          </p:cNvSpPr>
          <p:nvPr/>
        </p:nvSpPr>
        <p:spPr bwMode="auto">
          <a:xfrm>
            <a:off x="5523311" y="5713413"/>
            <a:ext cx="456009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FF00"/>
              </a:buClr>
              <a:buChar char="•"/>
              <a:defRPr sz="3200">
                <a:solidFill>
                  <a:schemeClr val="bg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FFFF00"/>
              </a:buClr>
              <a:buChar char="–"/>
              <a:defRPr sz="2800">
                <a:solidFill>
                  <a:schemeClr val="bg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FFFF00"/>
              </a:buClr>
              <a:buChar char="–"/>
              <a:defRPr sz="2000">
                <a:solidFill>
                  <a:schemeClr val="bg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  <a:buClr>
                <a:srgbClr val="F0741C"/>
              </a:buClr>
              <a:buFontTx/>
              <a:buNone/>
            </a:pPr>
            <a:r>
              <a:rPr lang="en-US" altLang="en-US" sz="1800">
                <a:solidFill>
                  <a:prstClr val="black"/>
                </a:solidFill>
              </a:rPr>
              <a:t>14</a:t>
            </a:r>
          </a:p>
        </p:txBody>
      </p:sp>
      <p:sp>
        <p:nvSpPr>
          <p:cNvPr id="220182" name="Text Box 46"/>
          <p:cNvSpPr txBox="1">
            <a:spLocks noChangeArrowheads="1"/>
          </p:cNvSpPr>
          <p:nvPr/>
        </p:nvSpPr>
        <p:spPr bwMode="auto">
          <a:xfrm>
            <a:off x="5984083" y="5713413"/>
            <a:ext cx="454819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FF00"/>
              </a:buClr>
              <a:buChar char="•"/>
              <a:defRPr sz="3200">
                <a:solidFill>
                  <a:schemeClr val="bg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FFFF00"/>
              </a:buClr>
              <a:buChar char="–"/>
              <a:defRPr sz="2800">
                <a:solidFill>
                  <a:schemeClr val="bg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FFFF00"/>
              </a:buClr>
              <a:buChar char="–"/>
              <a:defRPr sz="2000">
                <a:solidFill>
                  <a:schemeClr val="bg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  <a:buClr>
                <a:srgbClr val="F0741C"/>
              </a:buClr>
              <a:buFontTx/>
              <a:buNone/>
            </a:pPr>
            <a:r>
              <a:rPr lang="en-US" altLang="en-US" sz="1800">
                <a:solidFill>
                  <a:prstClr val="black"/>
                </a:solidFill>
              </a:rPr>
              <a:t>16</a:t>
            </a:r>
          </a:p>
        </p:txBody>
      </p:sp>
      <p:sp>
        <p:nvSpPr>
          <p:cNvPr id="220183" name="Text Box 47"/>
          <p:cNvSpPr txBox="1">
            <a:spLocks noChangeArrowheads="1"/>
          </p:cNvSpPr>
          <p:nvPr/>
        </p:nvSpPr>
        <p:spPr bwMode="auto">
          <a:xfrm>
            <a:off x="4114802" y="6019800"/>
            <a:ext cx="826294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FF00"/>
              </a:buClr>
              <a:buChar char="•"/>
              <a:defRPr sz="3200">
                <a:solidFill>
                  <a:schemeClr val="bg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FFFF00"/>
              </a:buClr>
              <a:buChar char="–"/>
              <a:defRPr sz="2800">
                <a:solidFill>
                  <a:schemeClr val="bg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FFFF00"/>
              </a:buClr>
              <a:buChar char="–"/>
              <a:defRPr sz="2000">
                <a:solidFill>
                  <a:schemeClr val="bg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  <a:buClr>
                <a:srgbClr val="F0741C"/>
              </a:buClr>
              <a:buFontTx/>
              <a:buNone/>
            </a:pPr>
            <a:r>
              <a:rPr lang="en-US" altLang="en-US" sz="1600">
                <a:solidFill>
                  <a:prstClr val="black"/>
                </a:solidFill>
              </a:rPr>
              <a:t>Years</a:t>
            </a:r>
          </a:p>
        </p:txBody>
      </p:sp>
      <p:sp>
        <p:nvSpPr>
          <p:cNvPr id="220184" name="Freeform 49"/>
          <p:cNvSpPr>
            <a:spLocks/>
          </p:cNvSpPr>
          <p:nvPr/>
        </p:nvSpPr>
        <p:spPr bwMode="auto">
          <a:xfrm>
            <a:off x="2418162" y="2070101"/>
            <a:ext cx="3806428" cy="3497263"/>
          </a:xfrm>
          <a:custGeom>
            <a:avLst/>
            <a:gdLst>
              <a:gd name="T0" fmla="*/ 0 w 3277"/>
              <a:gd name="T1" fmla="*/ 0 h 2203"/>
              <a:gd name="T2" fmla="*/ 0 w 3277"/>
              <a:gd name="T3" fmla="*/ 2147483647 h 2203"/>
              <a:gd name="T4" fmla="*/ 2147483647 w 3277"/>
              <a:gd name="T5" fmla="*/ 2147483647 h 2203"/>
              <a:gd name="T6" fmla="*/ 0 60000 65536"/>
              <a:gd name="T7" fmla="*/ 0 60000 65536"/>
              <a:gd name="T8" fmla="*/ 0 60000 65536"/>
              <a:gd name="T9" fmla="*/ 0 w 3277"/>
              <a:gd name="T10" fmla="*/ 0 h 2203"/>
              <a:gd name="T11" fmla="*/ 3277 w 3277"/>
              <a:gd name="T12" fmla="*/ 2203 h 220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277" h="2203">
                <a:moveTo>
                  <a:pt x="0" y="0"/>
                </a:moveTo>
                <a:lnTo>
                  <a:pt x="0" y="2203"/>
                </a:lnTo>
                <a:lnTo>
                  <a:pt x="3277" y="2203"/>
                </a:lnTo>
              </a:path>
            </a:pathLst>
          </a:custGeom>
          <a:noFill/>
          <a:ln w="190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0185" name="Rectangle 52"/>
          <p:cNvSpPr>
            <a:spLocks noChangeArrowheads="1"/>
          </p:cNvSpPr>
          <p:nvPr/>
        </p:nvSpPr>
        <p:spPr bwMode="auto">
          <a:xfrm>
            <a:off x="6900278" y="6185696"/>
            <a:ext cx="272149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lr>
                <a:srgbClr val="FFFF00"/>
              </a:buClr>
              <a:buChar char="•"/>
              <a:defRPr sz="3200">
                <a:solidFill>
                  <a:schemeClr val="bg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FFFF00"/>
              </a:buClr>
              <a:buChar char="–"/>
              <a:defRPr sz="2800">
                <a:solidFill>
                  <a:schemeClr val="bg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FFFF00"/>
              </a:buClr>
              <a:buChar char="–"/>
              <a:defRPr sz="2000">
                <a:solidFill>
                  <a:schemeClr val="bg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9pPr>
          </a:lstStyle>
          <a:p>
            <a:pPr>
              <a:spcBef>
                <a:spcPct val="30000"/>
              </a:spcBef>
              <a:buClr>
                <a:srgbClr val="F0741C"/>
              </a:buClr>
              <a:buFontTx/>
              <a:buNone/>
            </a:pPr>
            <a:r>
              <a:rPr lang="en-US" altLang="en-US" sz="1000" dirty="0">
                <a:solidFill>
                  <a:prstClr val="black"/>
                </a:solidFill>
              </a:rPr>
              <a:t>Paik S, et al. </a:t>
            </a:r>
            <a:r>
              <a:rPr lang="en-US" altLang="en-US" sz="1000" i="1" dirty="0">
                <a:solidFill>
                  <a:prstClr val="black"/>
                </a:solidFill>
              </a:rPr>
              <a:t>N </a:t>
            </a:r>
            <a:r>
              <a:rPr lang="en-US" altLang="en-US" sz="1000" i="1" dirty="0" err="1">
                <a:solidFill>
                  <a:prstClr val="black"/>
                </a:solidFill>
              </a:rPr>
              <a:t>Engl</a:t>
            </a:r>
            <a:r>
              <a:rPr lang="en-US" altLang="en-US" sz="1000" i="1" dirty="0">
                <a:solidFill>
                  <a:prstClr val="black"/>
                </a:solidFill>
              </a:rPr>
              <a:t> J Med.</a:t>
            </a:r>
            <a:r>
              <a:rPr lang="en-US" altLang="en-US" sz="1000" dirty="0">
                <a:solidFill>
                  <a:prstClr val="black"/>
                </a:solidFill>
              </a:rPr>
              <a:t> 2004;351:2817-2826</a:t>
            </a:r>
            <a:endParaRPr lang="en-US" altLang="en-US" sz="1000" dirty="0">
              <a:solidFill>
                <a:srgbClr val="FFFFFF"/>
              </a:solidFill>
            </a:endParaRPr>
          </a:p>
        </p:txBody>
      </p:sp>
      <p:sp>
        <p:nvSpPr>
          <p:cNvPr id="220186" name="Line 7"/>
          <p:cNvSpPr>
            <a:spLocks noChangeShapeType="1"/>
          </p:cNvSpPr>
          <p:nvPr/>
        </p:nvSpPr>
        <p:spPr bwMode="auto">
          <a:xfrm>
            <a:off x="2325291" y="2073275"/>
            <a:ext cx="95250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0187" name="Line 8"/>
          <p:cNvSpPr>
            <a:spLocks noChangeShapeType="1"/>
          </p:cNvSpPr>
          <p:nvPr/>
        </p:nvSpPr>
        <p:spPr bwMode="auto">
          <a:xfrm>
            <a:off x="2325291" y="2422525"/>
            <a:ext cx="95250" cy="0"/>
          </a:xfrm>
          <a:prstGeom prst="line">
            <a:avLst/>
          </a:prstGeom>
          <a:noFill/>
          <a:ln w="19050">
            <a:noFill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0188" name="Line 9"/>
          <p:cNvSpPr>
            <a:spLocks noChangeShapeType="1"/>
          </p:cNvSpPr>
          <p:nvPr/>
        </p:nvSpPr>
        <p:spPr bwMode="auto">
          <a:xfrm>
            <a:off x="2325291" y="2768600"/>
            <a:ext cx="95250" cy="0"/>
          </a:xfrm>
          <a:prstGeom prst="line">
            <a:avLst/>
          </a:prstGeom>
          <a:noFill/>
          <a:ln w="19050">
            <a:noFill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0189" name="Line 10"/>
          <p:cNvSpPr>
            <a:spLocks noChangeShapeType="1"/>
          </p:cNvSpPr>
          <p:nvPr/>
        </p:nvSpPr>
        <p:spPr bwMode="auto">
          <a:xfrm>
            <a:off x="2325291" y="3121025"/>
            <a:ext cx="95250" cy="0"/>
          </a:xfrm>
          <a:prstGeom prst="line">
            <a:avLst/>
          </a:prstGeom>
          <a:noFill/>
          <a:ln w="19050">
            <a:noFill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0190" name="Line 11"/>
          <p:cNvSpPr>
            <a:spLocks noChangeShapeType="1"/>
          </p:cNvSpPr>
          <p:nvPr/>
        </p:nvSpPr>
        <p:spPr bwMode="auto">
          <a:xfrm>
            <a:off x="2325291" y="3467100"/>
            <a:ext cx="95250" cy="0"/>
          </a:xfrm>
          <a:prstGeom prst="line">
            <a:avLst/>
          </a:prstGeom>
          <a:noFill/>
          <a:ln w="19050">
            <a:noFill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0191" name="Line 12"/>
          <p:cNvSpPr>
            <a:spLocks noChangeShapeType="1"/>
          </p:cNvSpPr>
          <p:nvPr/>
        </p:nvSpPr>
        <p:spPr bwMode="auto">
          <a:xfrm>
            <a:off x="2325291" y="3825875"/>
            <a:ext cx="95250" cy="0"/>
          </a:xfrm>
          <a:prstGeom prst="line">
            <a:avLst/>
          </a:prstGeom>
          <a:noFill/>
          <a:ln w="19050">
            <a:noFill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0192" name="Line 13"/>
          <p:cNvSpPr>
            <a:spLocks noChangeShapeType="1"/>
          </p:cNvSpPr>
          <p:nvPr/>
        </p:nvSpPr>
        <p:spPr bwMode="auto">
          <a:xfrm>
            <a:off x="2325291" y="4171950"/>
            <a:ext cx="95250" cy="0"/>
          </a:xfrm>
          <a:prstGeom prst="line">
            <a:avLst/>
          </a:prstGeom>
          <a:noFill/>
          <a:ln w="19050">
            <a:noFill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0193" name="Line 14"/>
          <p:cNvSpPr>
            <a:spLocks noChangeShapeType="1"/>
          </p:cNvSpPr>
          <p:nvPr/>
        </p:nvSpPr>
        <p:spPr bwMode="auto">
          <a:xfrm>
            <a:off x="2325291" y="4519613"/>
            <a:ext cx="95250" cy="0"/>
          </a:xfrm>
          <a:prstGeom prst="line">
            <a:avLst/>
          </a:prstGeom>
          <a:noFill/>
          <a:ln w="19050">
            <a:noFill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0194" name="Line 15"/>
          <p:cNvSpPr>
            <a:spLocks noChangeShapeType="1"/>
          </p:cNvSpPr>
          <p:nvPr/>
        </p:nvSpPr>
        <p:spPr bwMode="auto">
          <a:xfrm>
            <a:off x="2325291" y="4865688"/>
            <a:ext cx="95250" cy="0"/>
          </a:xfrm>
          <a:prstGeom prst="line">
            <a:avLst/>
          </a:prstGeom>
          <a:noFill/>
          <a:ln w="19050">
            <a:noFill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0195" name="Line 16"/>
          <p:cNvSpPr>
            <a:spLocks noChangeShapeType="1"/>
          </p:cNvSpPr>
          <p:nvPr/>
        </p:nvSpPr>
        <p:spPr bwMode="auto">
          <a:xfrm>
            <a:off x="2325291" y="5211763"/>
            <a:ext cx="95250" cy="0"/>
          </a:xfrm>
          <a:prstGeom prst="line">
            <a:avLst/>
          </a:prstGeom>
          <a:noFill/>
          <a:ln w="19050">
            <a:noFill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0196" name="Line 17"/>
          <p:cNvSpPr>
            <a:spLocks noChangeShapeType="1"/>
          </p:cNvSpPr>
          <p:nvPr/>
        </p:nvSpPr>
        <p:spPr bwMode="auto">
          <a:xfrm>
            <a:off x="2325291" y="5567363"/>
            <a:ext cx="95250" cy="0"/>
          </a:xfrm>
          <a:prstGeom prst="line">
            <a:avLst/>
          </a:prstGeom>
          <a:noFill/>
          <a:ln w="19050">
            <a:noFill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0197" name="Text Box 18"/>
          <p:cNvSpPr txBox="1">
            <a:spLocks noChangeArrowheads="1"/>
          </p:cNvSpPr>
          <p:nvPr/>
        </p:nvSpPr>
        <p:spPr bwMode="auto">
          <a:xfrm>
            <a:off x="1851422" y="5378453"/>
            <a:ext cx="45600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FF00"/>
              </a:buClr>
              <a:buChar char="•"/>
              <a:defRPr sz="3200">
                <a:solidFill>
                  <a:schemeClr val="bg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FFFF00"/>
              </a:buClr>
              <a:buChar char="–"/>
              <a:defRPr sz="2800">
                <a:solidFill>
                  <a:schemeClr val="bg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FFFF00"/>
              </a:buClr>
              <a:buChar char="–"/>
              <a:defRPr sz="2000">
                <a:solidFill>
                  <a:schemeClr val="bg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9pPr>
          </a:lstStyle>
          <a:p>
            <a:pPr algn="r">
              <a:spcBef>
                <a:spcPct val="50000"/>
              </a:spcBef>
              <a:buClr>
                <a:srgbClr val="F0741C"/>
              </a:buClr>
              <a:buFontTx/>
              <a:buNone/>
            </a:pPr>
            <a:r>
              <a:rPr lang="en-US" altLang="en-US" sz="1800">
                <a:solidFill>
                  <a:prstClr val="black"/>
                </a:solidFill>
              </a:rPr>
              <a:t>0%</a:t>
            </a:r>
          </a:p>
        </p:txBody>
      </p:sp>
      <p:sp>
        <p:nvSpPr>
          <p:cNvPr id="220198" name="Text Box 19"/>
          <p:cNvSpPr txBox="1">
            <a:spLocks noChangeArrowheads="1"/>
          </p:cNvSpPr>
          <p:nvPr/>
        </p:nvSpPr>
        <p:spPr bwMode="auto">
          <a:xfrm>
            <a:off x="1672831" y="5029203"/>
            <a:ext cx="63460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FF00"/>
              </a:buClr>
              <a:buChar char="•"/>
              <a:defRPr sz="3200">
                <a:solidFill>
                  <a:schemeClr val="bg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FFFF00"/>
              </a:buClr>
              <a:buChar char="–"/>
              <a:defRPr sz="2800">
                <a:solidFill>
                  <a:schemeClr val="bg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FFFF00"/>
              </a:buClr>
              <a:buChar char="–"/>
              <a:defRPr sz="2000">
                <a:solidFill>
                  <a:schemeClr val="bg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9pPr>
          </a:lstStyle>
          <a:p>
            <a:pPr algn="r">
              <a:spcBef>
                <a:spcPct val="50000"/>
              </a:spcBef>
              <a:buClr>
                <a:srgbClr val="F0741C"/>
              </a:buClr>
              <a:buFontTx/>
              <a:buNone/>
            </a:pPr>
            <a:r>
              <a:rPr lang="en-US" altLang="en-US" sz="1800">
                <a:solidFill>
                  <a:prstClr val="black"/>
                </a:solidFill>
              </a:rPr>
              <a:t>10%</a:t>
            </a:r>
          </a:p>
        </p:txBody>
      </p:sp>
      <p:sp>
        <p:nvSpPr>
          <p:cNvPr id="220199" name="Text Box 20"/>
          <p:cNvSpPr txBox="1">
            <a:spLocks noChangeArrowheads="1"/>
          </p:cNvSpPr>
          <p:nvPr/>
        </p:nvSpPr>
        <p:spPr bwMode="auto">
          <a:xfrm>
            <a:off x="1672831" y="4678364"/>
            <a:ext cx="63460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FF00"/>
              </a:buClr>
              <a:buChar char="•"/>
              <a:defRPr sz="3200">
                <a:solidFill>
                  <a:schemeClr val="bg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FFFF00"/>
              </a:buClr>
              <a:buChar char="–"/>
              <a:defRPr sz="2800">
                <a:solidFill>
                  <a:schemeClr val="bg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FFFF00"/>
              </a:buClr>
              <a:buChar char="–"/>
              <a:defRPr sz="2000">
                <a:solidFill>
                  <a:schemeClr val="bg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9pPr>
          </a:lstStyle>
          <a:p>
            <a:pPr algn="r">
              <a:spcBef>
                <a:spcPct val="50000"/>
              </a:spcBef>
              <a:buClr>
                <a:srgbClr val="F0741C"/>
              </a:buClr>
              <a:buFontTx/>
              <a:buNone/>
            </a:pPr>
            <a:r>
              <a:rPr lang="en-US" altLang="en-US" sz="1800">
                <a:solidFill>
                  <a:prstClr val="black"/>
                </a:solidFill>
              </a:rPr>
              <a:t>20%</a:t>
            </a:r>
          </a:p>
        </p:txBody>
      </p:sp>
      <p:sp>
        <p:nvSpPr>
          <p:cNvPr id="220200" name="Text Box 21"/>
          <p:cNvSpPr txBox="1">
            <a:spLocks noChangeArrowheads="1"/>
          </p:cNvSpPr>
          <p:nvPr/>
        </p:nvSpPr>
        <p:spPr bwMode="auto">
          <a:xfrm>
            <a:off x="1672831" y="4327528"/>
            <a:ext cx="63460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FF00"/>
              </a:buClr>
              <a:buChar char="•"/>
              <a:defRPr sz="3200">
                <a:solidFill>
                  <a:schemeClr val="bg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FFFF00"/>
              </a:buClr>
              <a:buChar char="–"/>
              <a:defRPr sz="2800">
                <a:solidFill>
                  <a:schemeClr val="bg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FFFF00"/>
              </a:buClr>
              <a:buChar char="–"/>
              <a:defRPr sz="2000">
                <a:solidFill>
                  <a:schemeClr val="bg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9pPr>
          </a:lstStyle>
          <a:p>
            <a:pPr algn="r">
              <a:spcBef>
                <a:spcPct val="50000"/>
              </a:spcBef>
              <a:buClr>
                <a:srgbClr val="F0741C"/>
              </a:buClr>
              <a:buFontTx/>
              <a:buNone/>
            </a:pPr>
            <a:r>
              <a:rPr lang="en-US" altLang="en-US" sz="1800">
                <a:solidFill>
                  <a:prstClr val="black"/>
                </a:solidFill>
              </a:rPr>
              <a:t>30%</a:t>
            </a:r>
          </a:p>
        </p:txBody>
      </p:sp>
      <p:sp>
        <p:nvSpPr>
          <p:cNvPr id="220201" name="Text Box 22"/>
          <p:cNvSpPr txBox="1">
            <a:spLocks noChangeArrowheads="1"/>
          </p:cNvSpPr>
          <p:nvPr/>
        </p:nvSpPr>
        <p:spPr bwMode="auto">
          <a:xfrm>
            <a:off x="1672831" y="3976689"/>
            <a:ext cx="63460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FF00"/>
              </a:buClr>
              <a:buChar char="•"/>
              <a:defRPr sz="3200">
                <a:solidFill>
                  <a:schemeClr val="bg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FFFF00"/>
              </a:buClr>
              <a:buChar char="–"/>
              <a:defRPr sz="2800">
                <a:solidFill>
                  <a:schemeClr val="bg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FFFF00"/>
              </a:buClr>
              <a:buChar char="–"/>
              <a:defRPr sz="2000">
                <a:solidFill>
                  <a:schemeClr val="bg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9pPr>
          </a:lstStyle>
          <a:p>
            <a:pPr algn="r">
              <a:spcBef>
                <a:spcPct val="50000"/>
              </a:spcBef>
              <a:buClr>
                <a:srgbClr val="F0741C"/>
              </a:buClr>
              <a:buFontTx/>
              <a:buNone/>
            </a:pPr>
            <a:r>
              <a:rPr lang="en-US" altLang="en-US" sz="1800">
                <a:solidFill>
                  <a:prstClr val="black"/>
                </a:solidFill>
              </a:rPr>
              <a:t>40%</a:t>
            </a:r>
          </a:p>
        </p:txBody>
      </p:sp>
      <p:sp>
        <p:nvSpPr>
          <p:cNvPr id="220202" name="Text Box 23"/>
          <p:cNvSpPr txBox="1">
            <a:spLocks noChangeArrowheads="1"/>
          </p:cNvSpPr>
          <p:nvPr/>
        </p:nvSpPr>
        <p:spPr bwMode="auto">
          <a:xfrm>
            <a:off x="1672831" y="3625852"/>
            <a:ext cx="63460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FF00"/>
              </a:buClr>
              <a:buChar char="•"/>
              <a:defRPr sz="3200">
                <a:solidFill>
                  <a:schemeClr val="bg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FFFF00"/>
              </a:buClr>
              <a:buChar char="–"/>
              <a:defRPr sz="2800">
                <a:solidFill>
                  <a:schemeClr val="bg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FFFF00"/>
              </a:buClr>
              <a:buChar char="–"/>
              <a:defRPr sz="2000">
                <a:solidFill>
                  <a:schemeClr val="bg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9pPr>
          </a:lstStyle>
          <a:p>
            <a:pPr algn="r">
              <a:spcBef>
                <a:spcPct val="50000"/>
              </a:spcBef>
              <a:buClr>
                <a:srgbClr val="F0741C"/>
              </a:buClr>
              <a:buFontTx/>
              <a:buNone/>
            </a:pPr>
            <a:r>
              <a:rPr lang="en-US" altLang="en-US" sz="1800">
                <a:solidFill>
                  <a:prstClr val="black"/>
                </a:solidFill>
              </a:rPr>
              <a:t>50%</a:t>
            </a:r>
          </a:p>
        </p:txBody>
      </p:sp>
      <p:sp>
        <p:nvSpPr>
          <p:cNvPr id="220203" name="Text Box 24"/>
          <p:cNvSpPr txBox="1">
            <a:spLocks noChangeArrowheads="1"/>
          </p:cNvSpPr>
          <p:nvPr/>
        </p:nvSpPr>
        <p:spPr bwMode="auto">
          <a:xfrm>
            <a:off x="1672831" y="3276601"/>
            <a:ext cx="63460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FF00"/>
              </a:buClr>
              <a:buChar char="•"/>
              <a:defRPr sz="3200">
                <a:solidFill>
                  <a:schemeClr val="bg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FFFF00"/>
              </a:buClr>
              <a:buChar char="–"/>
              <a:defRPr sz="2800">
                <a:solidFill>
                  <a:schemeClr val="bg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FFFF00"/>
              </a:buClr>
              <a:buChar char="–"/>
              <a:defRPr sz="2000">
                <a:solidFill>
                  <a:schemeClr val="bg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9pPr>
          </a:lstStyle>
          <a:p>
            <a:pPr algn="r">
              <a:spcBef>
                <a:spcPct val="50000"/>
              </a:spcBef>
              <a:buClr>
                <a:srgbClr val="F0741C"/>
              </a:buClr>
              <a:buFontTx/>
              <a:buNone/>
            </a:pPr>
            <a:r>
              <a:rPr lang="en-US" altLang="en-US" sz="1800">
                <a:solidFill>
                  <a:prstClr val="black"/>
                </a:solidFill>
              </a:rPr>
              <a:t>60%</a:t>
            </a:r>
          </a:p>
        </p:txBody>
      </p:sp>
      <p:sp>
        <p:nvSpPr>
          <p:cNvPr id="220204" name="Text Box 25"/>
          <p:cNvSpPr txBox="1">
            <a:spLocks noChangeArrowheads="1"/>
          </p:cNvSpPr>
          <p:nvPr/>
        </p:nvSpPr>
        <p:spPr bwMode="auto">
          <a:xfrm>
            <a:off x="1672831" y="2925764"/>
            <a:ext cx="63460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FF00"/>
              </a:buClr>
              <a:buChar char="•"/>
              <a:defRPr sz="3200">
                <a:solidFill>
                  <a:schemeClr val="bg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FFFF00"/>
              </a:buClr>
              <a:buChar char="–"/>
              <a:defRPr sz="2800">
                <a:solidFill>
                  <a:schemeClr val="bg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FFFF00"/>
              </a:buClr>
              <a:buChar char="–"/>
              <a:defRPr sz="2000">
                <a:solidFill>
                  <a:schemeClr val="bg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9pPr>
          </a:lstStyle>
          <a:p>
            <a:pPr algn="r">
              <a:spcBef>
                <a:spcPct val="50000"/>
              </a:spcBef>
              <a:buClr>
                <a:srgbClr val="F0741C"/>
              </a:buClr>
              <a:buFontTx/>
              <a:buNone/>
            </a:pPr>
            <a:r>
              <a:rPr lang="en-US" altLang="en-US" sz="1800">
                <a:solidFill>
                  <a:prstClr val="black"/>
                </a:solidFill>
              </a:rPr>
              <a:t>70%</a:t>
            </a:r>
          </a:p>
        </p:txBody>
      </p:sp>
      <p:sp>
        <p:nvSpPr>
          <p:cNvPr id="220205" name="Text Box 26"/>
          <p:cNvSpPr txBox="1">
            <a:spLocks noChangeArrowheads="1"/>
          </p:cNvSpPr>
          <p:nvPr/>
        </p:nvSpPr>
        <p:spPr bwMode="auto">
          <a:xfrm>
            <a:off x="1672831" y="2574928"/>
            <a:ext cx="63460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FF00"/>
              </a:buClr>
              <a:buChar char="•"/>
              <a:defRPr sz="3200">
                <a:solidFill>
                  <a:schemeClr val="bg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FFFF00"/>
              </a:buClr>
              <a:buChar char="–"/>
              <a:defRPr sz="2800">
                <a:solidFill>
                  <a:schemeClr val="bg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FFFF00"/>
              </a:buClr>
              <a:buChar char="–"/>
              <a:defRPr sz="2000">
                <a:solidFill>
                  <a:schemeClr val="bg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9pPr>
          </a:lstStyle>
          <a:p>
            <a:pPr algn="r">
              <a:spcBef>
                <a:spcPct val="50000"/>
              </a:spcBef>
              <a:buClr>
                <a:srgbClr val="F0741C"/>
              </a:buClr>
              <a:buFontTx/>
              <a:buNone/>
            </a:pPr>
            <a:r>
              <a:rPr lang="en-US" altLang="en-US" sz="1800">
                <a:solidFill>
                  <a:prstClr val="black"/>
                </a:solidFill>
              </a:rPr>
              <a:t>80%</a:t>
            </a:r>
          </a:p>
        </p:txBody>
      </p:sp>
      <p:sp>
        <p:nvSpPr>
          <p:cNvPr id="220206" name="Text Box 27"/>
          <p:cNvSpPr txBox="1">
            <a:spLocks noChangeArrowheads="1"/>
          </p:cNvSpPr>
          <p:nvPr/>
        </p:nvSpPr>
        <p:spPr bwMode="auto">
          <a:xfrm>
            <a:off x="1672831" y="2224089"/>
            <a:ext cx="63460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FF00"/>
              </a:buClr>
              <a:buChar char="•"/>
              <a:defRPr sz="3200">
                <a:solidFill>
                  <a:schemeClr val="bg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FFFF00"/>
              </a:buClr>
              <a:buChar char="–"/>
              <a:defRPr sz="2800">
                <a:solidFill>
                  <a:schemeClr val="bg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FFFF00"/>
              </a:buClr>
              <a:buChar char="–"/>
              <a:defRPr sz="2000">
                <a:solidFill>
                  <a:schemeClr val="bg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9pPr>
          </a:lstStyle>
          <a:p>
            <a:pPr algn="r">
              <a:spcBef>
                <a:spcPct val="50000"/>
              </a:spcBef>
              <a:buClr>
                <a:srgbClr val="F0741C"/>
              </a:buClr>
              <a:buFontTx/>
              <a:buNone/>
            </a:pPr>
            <a:r>
              <a:rPr lang="en-US" altLang="en-US" sz="1800">
                <a:solidFill>
                  <a:prstClr val="black"/>
                </a:solidFill>
              </a:rPr>
              <a:t>90%</a:t>
            </a:r>
          </a:p>
        </p:txBody>
      </p:sp>
      <p:sp>
        <p:nvSpPr>
          <p:cNvPr id="220207" name="Text Box 28"/>
          <p:cNvSpPr txBox="1">
            <a:spLocks noChangeArrowheads="1"/>
          </p:cNvSpPr>
          <p:nvPr/>
        </p:nvSpPr>
        <p:spPr bwMode="auto">
          <a:xfrm>
            <a:off x="1672831" y="1873253"/>
            <a:ext cx="63460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FF00"/>
              </a:buClr>
              <a:buChar char="•"/>
              <a:defRPr sz="3200">
                <a:solidFill>
                  <a:schemeClr val="bg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FFFF00"/>
              </a:buClr>
              <a:buChar char="–"/>
              <a:defRPr sz="2800">
                <a:solidFill>
                  <a:schemeClr val="bg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FFFF00"/>
              </a:buClr>
              <a:buChar char="–"/>
              <a:defRPr sz="2000">
                <a:solidFill>
                  <a:schemeClr val="bg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9pPr>
          </a:lstStyle>
          <a:p>
            <a:pPr algn="r">
              <a:spcBef>
                <a:spcPct val="50000"/>
              </a:spcBef>
              <a:buClr>
                <a:srgbClr val="F0741C"/>
              </a:buClr>
              <a:buFontTx/>
              <a:buNone/>
            </a:pPr>
            <a:r>
              <a:rPr lang="en-US" altLang="en-US" sz="1800">
                <a:solidFill>
                  <a:prstClr val="black"/>
                </a:solidFill>
              </a:rPr>
              <a:t>100%</a:t>
            </a:r>
          </a:p>
        </p:txBody>
      </p:sp>
      <p:sp>
        <p:nvSpPr>
          <p:cNvPr id="220208" name="Line 29"/>
          <p:cNvSpPr>
            <a:spLocks noChangeShapeType="1"/>
          </p:cNvSpPr>
          <p:nvPr/>
        </p:nvSpPr>
        <p:spPr bwMode="auto">
          <a:xfrm rot="5400000">
            <a:off x="2472533" y="5634832"/>
            <a:ext cx="131763" cy="0"/>
          </a:xfrm>
          <a:prstGeom prst="line">
            <a:avLst/>
          </a:prstGeom>
          <a:noFill/>
          <a:ln w="19050">
            <a:noFill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0209" name="Text Box 51"/>
          <p:cNvSpPr txBox="1">
            <a:spLocks noChangeArrowheads="1"/>
          </p:cNvSpPr>
          <p:nvPr/>
        </p:nvSpPr>
        <p:spPr bwMode="auto">
          <a:xfrm rot="-5400000">
            <a:off x="-364829" y="3539918"/>
            <a:ext cx="392767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FFFF00"/>
              </a:buClr>
              <a:buChar char="•"/>
              <a:defRPr sz="3200">
                <a:solidFill>
                  <a:schemeClr val="bg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FFFF00"/>
              </a:buClr>
              <a:buChar char="–"/>
              <a:defRPr sz="2800">
                <a:solidFill>
                  <a:schemeClr val="bg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FFFF00"/>
              </a:buClr>
              <a:buChar char="–"/>
              <a:defRPr sz="2000">
                <a:solidFill>
                  <a:schemeClr val="bg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600" b="1">
                <a:solidFill>
                  <a:prstClr val="black"/>
                </a:solidFill>
              </a:rPr>
              <a:t>Proportion without distant recurrence </a:t>
            </a:r>
          </a:p>
        </p:txBody>
      </p:sp>
      <p:sp>
        <p:nvSpPr>
          <p:cNvPr id="42036" name="Freeform 52"/>
          <p:cNvSpPr>
            <a:spLocks/>
          </p:cNvSpPr>
          <p:nvPr/>
        </p:nvSpPr>
        <p:spPr bwMode="invGray">
          <a:xfrm>
            <a:off x="2434831" y="2101854"/>
            <a:ext cx="3773090" cy="1135063"/>
          </a:xfrm>
          <a:custGeom>
            <a:avLst/>
            <a:gdLst>
              <a:gd name="T0" fmla="*/ 0 w 3084"/>
              <a:gd name="T1" fmla="*/ 0 h 727"/>
              <a:gd name="T2" fmla="*/ 2147483647 w 3084"/>
              <a:gd name="T3" fmla="*/ 2147483647 h 727"/>
              <a:gd name="T4" fmla="*/ 2147483647 w 3084"/>
              <a:gd name="T5" fmla="*/ 2147483647 h 727"/>
              <a:gd name="T6" fmla="*/ 2147483647 w 3084"/>
              <a:gd name="T7" fmla="*/ 2147483647 h 727"/>
              <a:gd name="T8" fmla="*/ 2147483647 w 3084"/>
              <a:gd name="T9" fmla="*/ 2147483647 h 727"/>
              <a:gd name="T10" fmla="*/ 2147483647 w 3084"/>
              <a:gd name="T11" fmla="*/ 2147483647 h 727"/>
              <a:gd name="T12" fmla="*/ 2147483647 w 3084"/>
              <a:gd name="T13" fmla="*/ 2147483647 h 727"/>
              <a:gd name="T14" fmla="*/ 2147483647 w 3084"/>
              <a:gd name="T15" fmla="*/ 2147483647 h 727"/>
              <a:gd name="T16" fmla="*/ 2147483647 w 3084"/>
              <a:gd name="T17" fmla="*/ 2147483647 h 727"/>
              <a:gd name="T18" fmla="*/ 2147483647 w 3084"/>
              <a:gd name="T19" fmla="*/ 2147483647 h 727"/>
              <a:gd name="T20" fmla="*/ 2147483647 w 3084"/>
              <a:gd name="T21" fmla="*/ 2147483647 h 727"/>
              <a:gd name="T22" fmla="*/ 2147483647 w 3084"/>
              <a:gd name="T23" fmla="*/ 2147483647 h 727"/>
              <a:gd name="T24" fmla="*/ 2147483647 w 3084"/>
              <a:gd name="T25" fmla="*/ 2147483647 h 727"/>
              <a:gd name="T26" fmla="*/ 2147483647 w 3084"/>
              <a:gd name="T27" fmla="*/ 2147483647 h 727"/>
              <a:gd name="T28" fmla="*/ 2147483647 w 3084"/>
              <a:gd name="T29" fmla="*/ 2147483647 h 727"/>
              <a:gd name="T30" fmla="*/ 2147483647 w 3084"/>
              <a:gd name="T31" fmla="*/ 2147483647 h 727"/>
              <a:gd name="T32" fmla="*/ 2147483647 w 3084"/>
              <a:gd name="T33" fmla="*/ 2147483647 h 727"/>
              <a:gd name="T34" fmla="*/ 2147483647 w 3084"/>
              <a:gd name="T35" fmla="*/ 2147483647 h 727"/>
              <a:gd name="T36" fmla="*/ 2147483647 w 3084"/>
              <a:gd name="T37" fmla="*/ 2147483647 h 727"/>
              <a:gd name="T38" fmla="*/ 2147483647 w 3084"/>
              <a:gd name="T39" fmla="*/ 2147483647 h 727"/>
              <a:gd name="T40" fmla="*/ 2147483647 w 3084"/>
              <a:gd name="T41" fmla="*/ 2147483647 h 727"/>
              <a:gd name="T42" fmla="*/ 2147483647 w 3084"/>
              <a:gd name="T43" fmla="*/ 2147483647 h 727"/>
              <a:gd name="T44" fmla="*/ 2147483647 w 3084"/>
              <a:gd name="T45" fmla="*/ 2147483647 h 727"/>
              <a:gd name="T46" fmla="*/ 2147483647 w 3084"/>
              <a:gd name="T47" fmla="*/ 2147483647 h 727"/>
              <a:gd name="T48" fmla="*/ 2147483647 w 3084"/>
              <a:gd name="T49" fmla="*/ 2147483647 h 727"/>
              <a:gd name="T50" fmla="*/ 2147483647 w 3084"/>
              <a:gd name="T51" fmla="*/ 2147483647 h 727"/>
              <a:gd name="T52" fmla="*/ 2147483647 w 3084"/>
              <a:gd name="T53" fmla="*/ 2147483647 h 727"/>
              <a:gd name="T54" fmla="*/ 2147483647 w 3084"/>
              <a:gd name="T55" fmla="*/ 2147483647 h 727"/>
              <a:gd name="T56" fmla="*/ 2147483647 w 3084"/>
              <a:gd name="T57" fmla="*/ 2147483647 h 727"/>
              <a:gd name="T58" fmla="*/ 2147483647 w 3084"/>
              <a:gd name="T59" fmla="*/ 2147483647 h 727"/>
              <a:gd name="T60" fmla="*/ 2147483647 w 3084"/>
              <a:gd name="T61" fmla="*/ 2147483647 h 727"/>
              <a:gd name="T62" fmla="*/ 2147483647 w 3084"/>
              <a:gd name="T63" fmla="*/ 2147483647 h 727"/>
              <a:gd name="T64" fmla="*/ 2147483647 w 3084"/>
              <a:gd name="T65" fmla="*/ 2147483647 h 727"/>
              <a:gd name="T66" fmla="*/ 2147483647 w 3084"/>
              <a:gd name="T67" fmla="*/ 2147483647 h 727"/>
              <a:gd name="T68" fmla="*/ 2147483647 w 3084"/>
              <a:gd name="T69" fmla="*/ 2147483647 h 727"/>
              <a:gd name="T70" fmla="*/ 2147483647 w 3084"/>
              <a:gd name="T71" fmla="*/ 2147483647 h 727"/>
              <a:gd name="T72" fmla="*/ 2147483647 w 3084"/>
              <a:gd name="T73" fmla="*/ 2147483647 h 727"/>
              <a:gd name="T74" fmla="*/ 2147483647 w 3084"/>
              <a:gd name="T75" fmla="*/ 2147483647 h 727"/>
              <a:gd name="T76" fmla="*/ 2147483647 w 3084"/>
              <a:gd name="T77" fmla="*/ 2147483647 h 727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3084"/>
              <a:gd name="T118" fmla="*/ 0 h 727"/>
              <a:gd name="T119" fmla="*/ 3084 w 3084"/>
              <a:gd name="T120" fmla="*/ 727 h 727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3084" h="727">
                <a:moveTo>
                  <a:pt x="0" y="0"/>
                </a:moveTo>
                <a:cubicBezTo>
                  <a:pt x="34" y="2"/>
                  <a:pt x="66" y="1"/>
                  <a:pt x="96" y="19"/>
                </a:cubicBezTo>
                <a:cubicBezTo>
                  <a:pt x="102" y="38"/>
                  <a:pt x="115" y="45"/>
                  <a:pt x="134" y="51"/>
                </a:cubicBezTo>
                <a:cubicBezTo>
                  <a:pt x="145" y="59"/>
                  <a:pt x="144" y="66"/>
                  <a:pt x="156" y="70"/>
                </a:cubicBezTo>
                <a:cubicBezTo>
                  <a:pt x="171" y="85"/>
                  <a:pt x="170" y="111"/>
                  <a:pt x="192" y="118"/>
                </a:cubicBezTo>
                <a:cubicBezTo>
                  <a:pt x="201" y="125"/>
                  <a:pt x="210" y="128"/>
                  <a:pt x="220" y="134"/>
                </a:cubicBezTo>
                <a:cubicBezTo>
                  <a:pt x="227" y="151"/>
                  <a:pt x="244" y="155"/>
                  <a:pt x="262" y="157"/>
                </a:cubicBezTo>
                <a:cubicBezTo>
                  <a:pt x="271" y="160"/>
                  <a:pt x="282" y="160"/>
                  <a:pt x="288" y="166"/>
                </a:cubicBezTo>
                <a:cubicBezTo>
                  <a:pt x="290" y="168"/>
                  <a:pt x="289" y="173"/>
                  <a:pt x="291" y="176"/>
                </a:cubicBezTo>
                <a:cubicBezTo>
                  <a:pt x="297" y="185"/>
                  <a:pt x="319" y="192"/>
                  <a:pt x="329" y="195"/>
                </a:cubicBezTo>
                <a:cubicBezTo>
                  <a:pt x="342" y="208"/>
                  <a:pt x="347" y="227"/>
                  <a:pt x="355" y="243"/>
                </a:cubicBezTo>
                <a:cubicBezTo>
                  <a:pt x="358" y="260"/>
                  <a:pt x="360" y="266"/>
                  <a:pt x="377" y="272"/>
                </a:cubicBezTo>
                <a:cubicBezTo>
                  <a:pt x="387" y="280"/>
                  <a:pt x="383" y="287"/>
                  <a:pt x="396" y="291"/>
                </a:cubicBezTo>
                <a:cubicBezTo>
                  <a:pt x="413" y="316"/>
                  <a:pt x="412" y="328"/>
                  <a:pt x="444" y="339"/>
                </a:cubicBezTo>
                <a:cubicBezTo>
                  <a:pt x="465" y="360"/>
                  <a:pt x="503" y="365"/>
                  <a:pt x="531" y="374"/>
                </a:cubicBezTo>
                <a:cubicBezTo>
                  <a:pt x="541" y="377"/>
                  <a:pt x="549" y="384"/>
                  <a:pt x="560" y="387"/>
                </a:cubicBezTo>
                <a:cubicBezTo>
                  <a:pt x="568" y="393"/>
                  <a:pt x="579" y="394"/>
                  <a:pt x="579" y="403"/>
                </a:cubicBezTo>
                <a:cubicBezTo>
                  <a:pt x="674" y="411"/>
                  <a:pt x="680" y="410"/>
                  <a:pt x="748" y="422"/>
                </a:cubicBezTo>
                <a:cubicBezTo>
                  <a:pt x="762" y="456"/>
                  <a:pt x="818" y="449"/>
                  <a:pt x="848" y="454"/>
                </a:cubicBezTo>
                <a:cubicBezTo>
                  <a:pt x="853" y="456"/>
                  <a:pt x="858" y="459"/>
                  <a:pt x="864" y="461"/>
                </a:cubicBezTo>
                <a:cubicBezTo>
                  <a:pt x="870" y="463"/>
                  <a:pt x="877" y="462"/>
                  <a:pt x="883" y="464"/>
                </a:cubicBezTo>
                <a:cubicBezTo>
                  <a:pt x="896" y="468"/>
                  <a:pt x="908" y="479"/>
                  <a:pt x="921" y="483"/>
                </a:cubicBezTo>
                <a:cubicBezTo>
                  <a:pt x="933" y="491"/>
                  <a:pt x="930" y="498"/>
                  <a:pt x="944" y="502"/>
                </a:cubicBezTo>
                <a:cubicBezTo>
                  <a:pt x="964" y="518"/>
                  <a:pt x="946" y="538"/>
                  <a:pt x="979" y="557"/>
                </a:cubicBezTo>
                <a:lnTo>
                  <a:pt x="1052" y="586"/>
                </a:lnTo>
                <a:lnTo>
                  <a:pt x="1222" y="586"/>
                </a:lnTo>
                <a:lnTo>
                  <a:pt x="1222" y="605"/>
                </a:lnTo>
                <a:lnTo>
                  <a:pt x="1257" y="605"/>
                </a:lnTo>
                <a:cubicBezTo>
                  <a:pt x="1341" y="633"/>
                  <a:pt x="1253" y="631"/>
                  <a:pt x="1347" y="637"/>
                </a:cubicBezTo>
                <a:cubicBezTo>
                  <a:pt x="1365" y="649"/>
                  <a:pt x="1387" y="636"/>
                  <a:pt x="1401" y="653"/>
                </a:cubicBezTo>
                <a:cubicBezTo>
                  <a:pt x="1403" y="660"/>
                  <a:pt x="1383" y="668"/>
                  <a:pt x="1414" y="672"/>
                </a:cubicBezTo>
                <a:lnTo>
                  <a:pt x="1526" y="672"/>
                </a:lnTo>
                <a:lnTo>
                  <a:pt x="1549" y="685"/>
                </a:lnTo>
                <a:lnTo>
                  <a:pt x="2086" y="685"/>
                </a:lnTo>
                <a:lnTo>
                  <a:pt x="2086" y="710"/>
                </a:lnTo>
                <a:lnTo>
                  <a:pt x="2112" y="710"/>
                </a:lnTo>
                <a:lnTo>
                  <a:pt x="2265" y="710"/>
                </a:lnTo>
                <a:lnTo>
                  <a:pt x="2275" y="727"/>
                </a:lnTo>
                <a:lnTo>
                  <a:pt x="3084" y="727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2037" name="Line 54"/>
          <p:cNvSpPr>
            <a:spLocks noChangeShapeType="1"/>
          </p:cNvSpPr>
          <p:nvPr/>
        </p:nvSpPr>
        <p:spPr bwMode="black">
          <a:xfrm>
            <a:off x="2506267" y="4457700"/>
            <a:ext cx="200025" cy="0"/>
          </a:xfrm>
          <a:prstGeom prst="line">
            <a:avLst/>
          </a:prstGeom>
          <a:noFill/>
          <a:ln w="28575">
            <a:noFill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4" name="Line 55"/>
          <p:cNvSpPr>
            <a:spLocks noChangeShapeType="1"/>
          </p:cNvSpPr>
          <p:nvPr/>
        </p:nvSpPr>
        <p:spPr bwMode="gray">
          <a:xfrm>
            <a:off x="2506267" y="4883150"/>
            <a:ext cx="200025" cy="0"/>
          </a:xfrm>
          <a:prstGeom prst="line">
            <a:avLst/>
          </a:prstGeom>
          <a:noFill/>
          <a:ln w="28575">
            <a:noFill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2039" name="Line 56"/>
          <p:cNvSpPr>
            <a:spLocks noChangeShapeType="1"/>
          </p:cNvSpPr>
          <p:nvPr/>
        </p:nvSpPr>
        <p:spPr bwMode="invGray">
          <a:xfrm>
            <a:off x="2506267" y="5291138"/>
            <a:ext cx="200025" cy="0"/>
          </a:xfrm>
          <a:prstGeom prst="line">
            <a:avLst/>
          </a:prstGeom>
          <a:noFill/>
          <a:ln w="28575">
            <a:noFill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2040" name="Text Box 57"/>
          <p:cNvSpPr txBox="1">
            <a:spLocks noChangeArrowheads="1"/>
          </p:cNvSpPr>
          <p:nvPr/>
        </p:nvSpPr>
        <p:spPr bwMode="auto">
          <a:xfrm>
            <a:off x="2715817" y="4271967"/>
            <a:ext cx="2337197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FF00"/>
              </a:buClr>
              <a:buChar char="•"/>
              <a:defRPr sz="3200">
                <a:solidFill>
                  <a:schemeClr val="bg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FFFF00"/>
              </a:buClr>
              <a:buChar char="–"/>
              <a:defRPr sz="2800">
                <a:solidFill>
                  <a:schemeClr val="bg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FFFF00"/>
              </a:buClr>
              <a:buChar char="–"/>
              <a:defRPr sz="2000">
                <a:solidFill>
                  <a:schemeClr val="bg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Clr>
                <a:srgbClr val="F0741C"/>
              </a:buClr>
              <a:buFontTx/>
              <a:buNone/>
            </a:pPr>
            <a:r>
              <a:rPr lang="en-US" altLang="en-US" sz="1600">
                <a:solidFill>
                  <a:prstClr val="black"/>
                </a:solidFill>
              </a:rPr>
              <a:t>RS &lt; 18, n = 338</a:t>
            </a:r>
          </a:p>
        </p:txBody>
      </p:sp>
      <p:sp>
        <p:nvSpPr>
          <p:cNvPr id="42041" name="Text Box 58"/>
          <p:cNvSpPr txBox="1">
            <a:spLocks noChangeArrowheads="1"/>
          </p:cNvSpPr>
          <p:nvPr/>
        </p:nvSpPr>
        <p:spPr bwMode="auto">
          <a:xfrm>
            <a:off x="2715817" y="4691067"/>
            <a:ext cx="3193256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FF00"/>
              </a:buClr>
              <a:buChar char="•"/>
              <a:defRPr sz="3200">
                <a:solidFill>
                  <a:schemeClr val="bg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FFFF00"/>
              </a:buClr>
              <a:buChar char="–"/>
              <a:defRPr sz="2800">
                <a:solidFill>
                  <a:schemeClr val="bg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FFFF00"/>
              </a:buClr>
              <a:buChar char="–"/>
              <a:defRPr sz="2000">
                <a:solidFill>
                  <a:schemeClr val="bg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Clr>
                <a:srgbClr val="F0741C"/>
              </a:buClr>
              <a:buFontTx/>
              <a:buNone/>
            </a:pPr>
            <a:r>
              <a:rPr lang="en-US" altLang="en-US" sz="1600">
                <a:solidFill>
                  <a:prstClr val="black"/>
                </a:solidFill>
              </a:rPr>
              <a:t>RS 18-30, n = 149</a:t>
            </a:r>
          </a:p>
        </p:txBody>
      </p:sp>
      <p:sp>
        <p:nvSpPr>
          <p:cNvPr id="42042" name="Text Box 59"/>
          <p:cNvSpPr txBox="1">
            <a:spLocks noChangeArrowheads="1"/>
          </p:cNvSpPr>
          <p:nvPr/>
        </p:nvSpPr>
        <p:spPr bwMode="auto">
          <a:xfrm>
            <a:off x="2715818" y="5111750"/>
            <a:ext cx="2631281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FF00"/>
              </a:buClr>
              <a:buChar char="•"/>
              <a:defRPr sz="3200">
                <a:solidFill>
                  <a:schemeClr val="bg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FFFF00"/>
              </a:buClr>
              <a:buChar char="–"/>
              <a:defRPr sz="2800">
                <a:solidFill>
                  <a:schemeClr val="bg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FFFF00"/>
              </a:buClr>
              <a:buChar char="–"/>
              <a:defRPr sz="2000">
                <a:solidFill>
                  <a:schemeClr val="bg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Clr>
                <a:srgbClr val="F0741C"/>
              </a:buClr>
              <a:buFontTx/>
              <a:buNone/>
            </a:pPr>
            <a:r>
              <a:rPr lang="en-US" altLang="en-US" sz="1600">
                <a:solidFill>
                  <a:prstClr val="black"/>
                </a:solidFill>
              </a:rPr>
              <a:t>RS ≥ 31, n = 181</a:t>
            </a:r>
          </a:p>
        </p:txBody>
      </p:sp>
      <p:cxnSp>
        <p:nvCxnSpPr>
          <p:cNvPr id="220217" name="Straight Connector 61"/>
          <p:cNvCxnSpPr>
            <a:cxnSpLocks noChangeShapeType="1"/>
          </p:cNvCxnSpPr>
          <p:nvPr/>
        </p:nvCxnSpPr>
        <p:spPr bwMode="auto">
          <a:xfrm>
            <a:off x="2520554" y="4110038"/>
            <a:ext cx="217884" cy="0"/>
          </a:xfrm>
          <a:prstGeom prst="line">
            <a:avLst/>
          </a:prstGeom>
          <a:noFill/>
          <a:ln w="28575">
            <a:noFill/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20218" name="TextBox 62"/>
          <p:cNvSpPr txBox="1">
            <a:spLocks noChangeArrowheads="1"/>
          </p:cNvSpPr>
          <p:nvPr/>
        </p:nvSpPr>
        <p:spPr bwMode="auto">
          <a:xfrm>
            <a:off x="2700934" y="3933036"/>
            <a:ext cx="174188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FF00"/>
              </a:buClr>
              <a:buChar char="•"/>
              <a:defRPr sz="3200">
                <a:solidFill>
                  <a:schemeClr val="bg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FFFF00"/>
              </a:buClr>
              <a:buChar char="–"/>
              <a:defRPr sz="2800">
                <a:solidFill>
                  <a:schemeClr val="bg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FFFF00"/>
              </a:buClr>
              <a:buChar char="–"/>
              <a:defRPr sz="2000">
                <a:solidFill>
                  <a:schemeClr val="bg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solidFill>
                  <a:prstClr val="black"/>
                </a:solidFill>
              </a:rPr>
              <a:t>All Patients, n = 668 </a:t>
            </a:r>
          </a:p>
        </p:txBody>
      </p:sp>
      <p:sp>
        <p:nvSpPr>
          <p:cNvPr id="45117" name="Text Box 53"/>
          <p:cNvSpPr txBox="1">
            <a:spLocks noChangeArrowheads="1"/>
          </p:cNvSpPr>
          <p:nvPr/>
        </p:nvSpPr>
        <p:spPr bwMode="auto">
          <a:xfrm>
            <a:off x="5429251" y="5105403"/>
            <a:ext cx="85367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FF00"/>
              </a:buClr>
              <a:buChar char="•"/>
              <a:defRPr sz="3200">
                <a:solidFill>
                  <a:schemeClr val="bg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FFFF00"/>
              </a:buClr>
              <a:buChar char="–"/>
              <a:defRPr sz="2800">
                <a:solidFill>
                  <a:schemeClr val="bg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FFFF00"/>
              </a:buClr>
              <a:buChar char="–"/>
              <a:defRPr sz="2000">
                <a:solidFill>
                  <a:schemeClr val="bg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Clr>
                <a:srgbClr val="F0741C"/>
              </a:buClr>
              <a:buFontTx/>
              <a:buNone/>
            </a:pPr>
            <a:r>
              <a:rPr lang="en-US" altLang="en-US" sz="1400" b="1" i="1">
                <a:solidFill>
                  <a:prstClr val="black"/>
                </a:solidFill>
              </a:rPr>
              <a:t>P</a:t>
            </a:r>
            <a:r>
              <a:rPr lang="en-US" altLang="en-US" sz="1400" b="1">
                <a:solidFill>
                  <a:prstClr val="black"/>
                </a:solidFill>
              </a:rPr>
              <a:t> &lt; 0.001</a:t>
            </a:r>
          </a:p>
        </p:txBody>
      </p:sp>
      <p:sp>
        <p:nvSpPr>
          <p:cNvPr id="64" name="Text Box 4"/>
          <p:cNvSpPr txBox="1">
            <a:spLocks noChangeArrowheads="1"/>
          </p:cNvSpPr>
          <p:nvPr/>
        </p:nvSpPr>
        <p:spPr bwMode="auto">
          <a:xfrm>
            <a:off x="6000750" y="2620358"/>
            <a:ext cx="240030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FF00"/>
              </a:buClr>
              <a:buChar char="•"/>
              <a:defRPr sz="3200">
                <a:solidFill>
                  <a:schemeClr val="bg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FFFF00"/>
              </a:buClr>
              <a:buChar char="–"/>
              <a:defRPr sz="2800">
                <a:solidFill>
                  <a:schemeClr val="bg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FFFF00"/>
              </a:buClr>
              <a:buChar char="–"/>
              <a:defRPr sz="2000">
                <a:solidFill>
                  <a:schemeClr val="bg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9pPr>
          </a:lstStyle>
          <a:p>
            <a:pPr algn="r">
              <a:spcBef>
                <a:spcPct val="50000"/>
              </a:spcBef>
              <a:buClr>
                <a:srgbClr val="F0741C"/>
              </a:buClr>
              <a:buFontTx/>
              <a:buNone/>
            </a:pPr>
            <a:r>
              <a:rPr lang="en-US" altLang="en-US" sz="1400" b="1" dirty="0">
                <a:solidFill>
                  <a:prstClr val="black"/>
                </a:solidFill>
              </a:rPr>
              <a:t>10-Year rate of recurrence = 14.3%</a:t>
            </a:r>
            <a:br>
              <a:rPr lang="en-US" altLang="en-US" sz="1400" b="1" dirty="0">
                <a:solidFill>
                  <a:prstClr val="black"/>
                </a:solidFill>
              </a:rPr>
            </a:br>
            <a:r>
              <a:rPr lang="en-US" altLang="en-US" sz="1400" dirty="0">
                <a:solidFill>
                  <a:prstClr val="black"/>
                </a:solidFill>
              </a:rPr>
              <a:t>95% CI: 8.3%, 20.3%</a:t>
            </a:r>
            <a:endParaRPr lang="en-US" altLang="en-US" sz="1400" b="1" dirty="0">
              <a:solidFill>
                <a:prstClr val="black"/>
              </a:solidFill>
            </a:endParaRPr>
          </a:p>
        </p:txBody>
      </p:sp>
      <p:sp>
        <p:nvSpPr>
          <p:cNvPr id="42047" name="Text Box 4"/>
          <p:cNvSpPr txBox="1">
            <a:spLocks noChangeArrowheads="1"/>
          </p:cNvSpPr>
          <p:nvPr/>
        </p:nvSpPr>
        <p:spPr bwMode="auto">
          <a:xfrm>
            <a:off x="5179219" y="3249614"/>
            <a:ext cx="240030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FF00"/>
              </a:buClr>
              <a:buChar char="•"/>
              <a:defRPr sz="3200">
                <a:solidFill>
                  <a:schemeClr val="bg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FFFF00"/>
              </a:buClr>
              <a:buChar char="–"/>
              <a:defRPr sz="2800">
                <a:solidFill>
                  <a:schemeClr val="bg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FFFF00"/>
              </a:buClr>
              <a:buChar char="–"/>
              <a:defRPr sz="2000">
                <a:solidFill>
                  <a:schemeClr val="bg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9pPr>
          </a:lstStyle>
          <a:p>
            <a:pPr algn="r">
              <a:spcBef>
                <a:spcPct val="50000"/>
              </a:spcBef>
              <a:buClr>
                <a:srgbClr val="F0741C"/>
              </a:buClr>
              <a:buFontTx/>
              <a:buNone/>
            </a:pPr>
            <a:r>
              <a:rPr lang="en-US" altLang="en-US" sz="1400" b="1" dirty="0">
                <a:solidFill>
                  <a:prstClr val="black"/>
                </a:solidFill>
              </a:rPr>
              <a:t>10-Year rate of recurrence = 30.5%*</a:t>
            </a:r>
            <a:br>
              <a:rPr lang="en-US" altLang="en-US" sz="1400" b="1" dirty="0">
                <a:solidFill>
                  <a:prstClr val="black"/>
                </a:solidFill>
              </a:rPr>
            </a:br>
            <a:r>
              <a:rPr lang="en-US" altLang="en-US" sz="1400" dirty="0">
                <a:solidFill>
                  <a:prstClr val="black"/>
                </a:solidFill>
              </a:rPr>
              <a:t>95% CI: 23.6%, 37.4%</a:t>
            </a:r>
          </a:p>
        </p:txBody>
      </p:sp>
      <p:sp>
        <p:nvSpPr>
          <p:cNvPr id="220222" name="Rectangle 5"/>
          <p:cNvSpPr>
            <a:spLocks noChangeArrowheads="1"/>
          </p:cNvSpPr>
          <p:nvPr/>
        </p:nvSpPr>
        <p:spPr bwMode="auto">
          <a:xfrm>
            <a:off x="1143000" y="6324601"/>
            <a:ext cx="485775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FF00"/>
              </a:buClr>
              <a:buChar char="•"/>
              <a:defRPr sz="3200">
                <a:solidFill>
                  <a:schemeClr val="bg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FFFF00"/>
              </a:buClr>
              <a:buChar char="–"/>
              <a:defRPr sz="2800">
                <a:solidFill>
                  <a:schemeClr val="bg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FFFF00"/>
              </a:buClr>
              <a:buChar char="–"/>
              <a:defRPr sz="2000">
                <a:solidFill>
                  <a:schemeClr val="bg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100">
                <a:solidFill>
                  <a:prstClr val="black"/>
                </a:solidFill>
              </a:rPr>
              <a:t>*10-Year distant recurrence comparison between low- and high-risk groups: </a:t>
            </a:r>
            <a:r>
              <a:rPr lang="en-US" altLang="en-US" sz="1100" i="1">
                <a:solidFill>
                  <a:prstClr val="black"/>
                </a:solidFill>
              </a:rPr>
              <a:t>P</a:t>
            </a:r>
            <a:r>
              <a:rPr lang="en-US" altLang="en-US" sz="1100">
                <a:solidFill>
                  <a:prstClr val="black"/>
                </a:solidFill>
              </a:rPr>
              <a:t> &lt; 0.001</a:t>
            </a:r>
          </a:p>
        </p:txBody>
      </p:sp>
      <p:sp>
        <p:nvSpPr>
          <p:cNvPr id="69" name="Freeform 68"/>
          <p:cNvSpPr/>
          <p:nvPr/>
        </p:nvSpPr>
        <p:spPr>
          <a:xfrm>
            <a:off x="2433638" y="2087567"/>
            <a:ext cx="3790950" cy="350837"/>
          </a:xfrm>
          <a:custGeom>
            <a:avLst/>
            <a:gdLst>
              <a:gd name="connsiteX0" fmla="*/ 0 w 5054138"/>
              <a:gd name="connsiteY0" fmla="*/ 1622 h 350757"/>
              <a:gd name="connsiteX1" fmla="*/ 232756 w 5054138"/>
              <a:gd name="connsiteY1" fmla="*/ 9935 h 350757"/>
              <a:gd name="connsiteX2" fmla="*/ 257694 w 5054138"/>
              <a:gd name="connsiteY2" fmla="*/ 34873 h 350757"/>
              <a:gd name="connsiteX3" fmla="*/ 266007 w 5054138"/>
              <a:gd name="connsiteY3" fmla="*/ 59811 h 350757"/>
              <a:gd name="connsiteX4" fmla="*/ 640080 w 5054138"/>
              <a:gd name="connsiteY4" fmla="*/ 68124 h 350757"/>
              <a:gd name="connsiteX5" fmla="*/ 1379912 w 5054138"/>
              <a:gd name="connsiteY5" fmla="*/ 84750 h 350757"/>
              <a:gd name="connsiteX6" fmla="*/ 1413163 w 5054138"/>
              <a:gd name="connsiteY6" fmla="*/ 93062 h 350757"/>
              <a:gd name="connsiteX7" fmla="*/ 1454727 w 5054138"/>
              <a:gd name="connsiteY7" fmla="*/ 101375 h 350757"/>
              <a:gd name="connsiteX8" fmla="*/ 1521229 w 5054138"/>
              <a:gd name="connsiteY8" fmla="*/ 118000 h 350757"/>
              <a:gd name="connsiteX9" fmla="*/ 1687483 w 5054138"/>
              <a:gd name="connsiteY9" fmla="*/ 126313 h 350757"/>
              <a:gd name="connsiteX10" fmla="*/ 1803861 w 5054138"/>
              <a:gd name="connsiteY10" fmla="*/ 142939 h 350757"/>
              <a:gd name="connsiteX11" fmla="*/ 1961803 w 5054138"/>
              <a:gd name="connsiteY11" fmla="*/ 151251 h 350757"/>
              <a:gd name="connsiteX12" fmla="*/ 2152996 w 5054138"/>
              <a:gd name="connsiteY12" fmla="*/ 167877 h 350757"/>
              <a:gd name="connsiteX13" fmla="*/ 2202872 w 5054138"/>
              <a:gd name="connsiteY13" fmla="*/ 184502 h 350757"/>
              <a:gd name="connsiteX14" fmla="*/ 2227810 w 5054138"/>
              <a:gd name="connsiteY14" fmla="*/ 201128 h 350757"/>
              <a:gd name="connsiteX15" fmla="*/ 2277687 w 5054138"/>
              <a:gd name="connsiteY15" fmla="*/ 217753 h 350757"/>
              <a:gd name="connsiteX16" fmla="*/ 2302625 w 5054138"/>
              <a:gd name="connsiteY16" fmla="*/ 226066 h 350757"/>
              <a:gd name="connsiteX17" fmla="*/ 2477192 w 5054138"/>
              <a:gd name="connsiteY17" fmla="*/ 234379 h 350757"/>
              <a:gd name="connsiteX18" fmla="*/ 2502130 w 5054138"/>
              <a:gd name="connsiteY18" fmla="*/ 242691 h 350757"/>
              <a:gd name="connsiteX19" fmla="*/ 2552007 w 5054138"/>
              <a:gd name="connsiteY19" fmla="*/ 267630 h 350757"/>
              <a:gd name="connsiteX20" fmla="*/ 3291840 w 5054138"/>
              <a:gd name="connsiteY20" fmla="*/ 284255 h 350757"/>
              <a:gd name="connsiteX21" fmla="*/ 3341716 w 5054138"/>
              <a:gd name="connsiteY21" fmla="*/ 292568 h 350757"/>
              <a:gd name="connsiteX22" fmla="*/ 3399905 w 5054138"/>
              <a:gd name="connsiteY22" fmla="*/ 309193 h 350757"/>
              <a:gd name="connsiteX23" fmla="*/ 3640974 w 5054138"/>
              <a:gd name="connsiteY23" fmla="*/ 325819 h 350757"/>
              <a:gd name="connsiteX24" fmla="*/ 3798916 w 5054138"/>
              <a:gd name="connsiteY24" fmla="*/ 342444 h 350757"/>
              <a:gd name="connsiteX25" fmla="*/ 3823854 w 5054138"/>
              <a:gd name="connsiteY25" fmla="*/ 350757 h 350757"/>
              <a:gd name="connsiteX26" fmla="*/ 5054138 w 5054138"/>
              <a:gd name="connsiteY26" fmla="*/ 350757 h 350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054138" h="350757">
                <a:moveTo>
                  <a:pt x="0" y="1622"/>
                </a:moveTo>
                <a:cubicBezTo>
                  <a:pt x="77585" y="4393"/>
                  <a:pt x="155760" y="0"/>
                  <a:pt x="232756" y="9935"/>
                </a:cubicBezTo>
                <a:cubicBezTo>
                  <a:pt x="244415" y="11439"/>
                  <a:pt x="251173" y="25092"/>
                  <a:pt x="257694" y="34873"/>
                </a:cubicBezTo>
                <a:cubicBezTo>
                  <a:pt x="262555" y="42164"/>
                  <a:pt x="257278" y="59052"/>
                  <a:pt x="266007" y="59811"/>
                </a:cubicBezTo>
                <a:cubicBezTo>
                  <a:pt x="390260" y="70616"/>
                  <a:pt x="515396" y="65045"/>
                  <a:pt x="640080" y="68124"/>
                </a:cubicBezTo>
                <a:cubicBezTo>
                  <a:pt x="1322593" y="84977"/>
                  <a:pt x="491563" y="67988"/>
                  <a:pt x="1379912" y="84750"/>
                </a:cubicBezTo>
                <a:cubicBezTo>
                  <a:pt x="1390996" y="87521"/>
                  <a:pt x="1402010" y="90584"/>
                  <a:pt x="1413163" y="93062"/>
                </a:cubicBezTo>
                <a:cubicBezTo>
                  <a:pt x="1426956" y="96127"/>
                  <a:pt x="1441020" y="97948"/>
                  <a:pt x="1454727" y="101375"/>
                </a:cubicBezTo>
                <a:cubicBezTo>
                  <a:pt x="1489912" y="110171"/>
                  <a:pt x="1476163" y="114395"/>
                  <a:pt x="1521229" y="118000"/>
                </a:cubicBezTo>
                <a:cubicBezTo>
                  <a:pt x="1576540" y="122425"/>
                  <a:pt x="1632065" y="123542"/>
                  <a:pt x="1687483" y="126313"/>
                </a:cubicBezTo>
                <a:cubicBezTo>
                  <a:pt x="1738849" y="143436"/>
                  <a:pt x="1712802" y="136869"/>
                  <a:pt x="1803861" y="142939"/>
                </a:cubicBezTo>
                <a:cubicBezTo>
                  <a:pt x="1856464" y="146446"/>
                  <a:pt x="1909217" y="147495"/>
                  <a:pt x="1961803" y="151251"/>
                </a:cubicBezTo>
                <a:cubicBezTo>
                  <a:pt x="2025612" y="155809"/>
                  <a:pt x="2152996" y="167877"/>
                  <a:pt x="2152996" y="167877"/>
                </a:cubicBezTo>
                <a:lnTo>
                  <a:pt x="2202872" y="184502"/>
                </a:lnTo>
                <a:cubicBezTo>
                  <a:pt x="2212350" y="187661"/>
                  <a:pt x="2218680" y="197070"/>
                  <a:pt x="2227810" y="201128"/>
                </a:cubicBezTo>
                <a:cubicBezTo>
                  <a:pt x="2243824" y="208246"/>
                  <a:pt x="2261061" y="212211"/>
                  <a:pt x="2277687" y="217753"/>
                </a:cubicBezTo>
                <a:cubicBezTo>
                  <a:pt x="2286000" y="220524"/>
                  <a:pt x="2293873" y="225649"/>
                  <a:pt x="2302625" y="226066"/>
                </a:cubicBezTo>
                <a:lnTo>
                  <a:pt x="2477192" y="234379"/>
                </a:lnTo>
                <a:cubicBezTo>
                  <a:pt x="2485505" y="237150"/>
                  <a:pt x="2494293" y="238772"/>
                  <a:pt x="2502130" y="242691"/>
                </a:cubicBezTo>
                <a:cubicBezTo>
                  <a:pt x="2522117" y="252684"/>
                  <a:pt x="2528328" y="266237"/>
                  <a:pt x="2552007" y="267630"/>
                </a:cubicBezTo>
                <a:cubicBezTo>
                  <a:pt x="2703060" y="276515"/>
                  <a:pt x="3223686" y="283080"/>
                  <a:pt x="3291840" y="284255"/>
                </a:cubicBezTo>
                <a:cubicBezTo>
                  <a:pt x="3308465" y="287026"/>
                  <a:pt x="3325263" y="288912"/>
                  <a:pt x="3341716" y="292568"/>
                </a:cubicBezTo>
                <a:cubicBezTo>
                  <a:pt x="3384341" y="302040"/>
                  <a:pt x="3349224" y="301953"/>
                  <a:pt x="3399905" y="309193"/>
                </a:cubicBezTo>
                <a:cubicBezTo>
                  <a:pt x="3471088" y="319362"/>
                  <a:pt x="3577150" y="322460"/>
                  <a:pt x="3640974" y="325819"/>
                </a:cubicBezTo>
                <a:cubicBezTo>
                  <a:pt x="3713297" y="349925"/>
                  <a:pt x="3630584" y="324724"/>
                  <a:pt x="3798916" y="342444"/>
                </a:cubicBezTo>
                <a:cubicBezTo>
                  <a:pt x="3807630" y="343361"/>
                  <a:pt x="3815092" y="350699"/>
                  <a:pt x="3823854" y="350757"/>
                </a:cubicBezTo>
                <a:lnTo>
                  <a:pt x="5054138" y="350757"/>
                </a:lnTo>
              </a:path>
            </a:pathLst>
          </a:cu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1" name="Freeform 51"/>
          <p:cNvSpPr>
            <a:spLocks/>
          </p:cNvSpPr>
          <p:nvPr/>
        </p:nvSpPr>
        <p:spPr bwMode="gray">
          <a:xfrm>
            <a:off x="2419351" y="2101854"/>
            <a:ext cx="3767138" cy="669925"/>
          </a:xfrm>
          <a:custGeom>
            <a:avLst/>
            <a:gdLst>
              <a:gd name="T0" fmla="*/ 0 w 3110"/>
              <a:gd name="T1" fmla="*/ 0 h 451"/>
              <a:gd name="T2" fmla="*/ 2147483647 w 3110"/>
              <a:gd name="T3" fmla="*/ 2147483647 h 451"/>
              <a:gd name="T4" fmla="*/ 2147483647 w 3110"/>
              <a:gd name="T5" fmla="*/ 2147483647 h 451"/>
              <a:gd name="T6" fmla="*/ 2147483647 w 3110"/>
              <a:gd name="T7" fmla="*/ 2147483647 h 451"/>
              <a:gd name="T8" fmla="*/ 2147483647 w 3110"/>
              <a:gd name="T9" fmla="*/ 2147483647 h 451"/>
              <a:gd name="T10" fmla="*/ 2147483647 w 3110"/>
              <a:gd name="T11" fmla="*/ 2147483647 h 451"/>
              <a:gd name="T12" fmla="*/ 2147483647 w 3110"/>
              <a:gd name="T13" fmla="*/ 2147483647 h 451"/>
              <a:gd name="T14" fmla="*/ 2147483647 w 3110"/>
              <a:gd name="T15" fmla="*/ 2147483647 h 451"/>
              <a:gd name="T16" fmla="*/ 2147483647 w 3110"/>
              <a:gd name="T17" fmla="*/ 2147483647 h 451"/>
              <a:gd name="T18" fmla="*/ 2147483647 w 3110"/>
              <a:gd name="T19" fmla="*/ 2147483647 h 451"/>
              <a:gd name="T20" fmla="*/ 2147483647 w 3110"/>
              <a:gd name="T21" fmla="*/ 2147483647 h 451"/>
              <a:gd name="T22" fmla="*/ 2147483647 w 3110"/>
              <a:gd name="T23" fmla="*/ 2147483647 h 451"/>
              <a:gd name="T24" fmla="*/ 2147483647 w 3110"/>
              <a:gd name="T25" fmla="*/ 2147483647 h 451"/>
              <a:gd name="T26" fmla="*/ 2147483647 w 3110"/>
              <a:gd name="T27" fmla="*/ 2147483647 h 451"/>
              <a:gd name="T28" fmla="*/ 2147483647 w 3110"/>
              <a:gd name="T29" fmla="*/ 2147483647 h 451"/>
              <a:gd name="T30" fmla="*/ 2147483647 w 3110"/>
              <a:gd name="T31" fmla="*/ 2147483647 h 451"/>
              <a:gd name="T32" fmla="*/ 2147483647 w 3110"/>
              <a:gd name="T33" fmla="*/ 2147483647 h 451"/>
              <a:gd name="T34" fmla="*/ 2147483647 w 3110"/>
              <a:gd name="T35" fmla="*/ 2147483647 h 451"/>
              <a:gd name="T36" fmla="*/ 2147483647 w 3110"/>
              <a:gd name="T37" fmla="*/ 2147483647 h 451"/>
              <a:gd name="T38" fmla="*/ 2147483647 w 3110"/>
              <a:gd name="T39" fmla="*/ 2147483647 h 451"/>
              <a:gd name="T40" fmla="*/ 2147483647 w 3110"/>
              <a:gd name="T41" fmla="*/ 2147483647 h 451"/>
              <a:gd name="T42" fmla="*/ 2147483647 w 3110"/>
              <a:gd name="T43" fmla="*/ 2147483647 h 451"/>
              <a:gd name="T44" fmla="*/ 2147483647 w 3110"/>
              <a:gd name="T45" fmla="*/ 2147483647 h 451"/>
              <a:gd name="T46" fmla="*/ 2147483647 w 3110"/>
              <a:gd name="T47" fmla="*/ 2147483647 h 451"/>
              <a:gd name="T48" fmla="*/ 2147483647 w 3110"/>
              <a:gd name="T49" fmla="*/ 2147483647 h 451"/>
              <a:gd name="T50" fmla="*/ 2147483647 w 3110"/>
              <a:gd name="T51" fmla="*/ 2147483647 h 451"/>
              <a:gd name="T52" fmla="*/ 2147483647 w 3110"/>
              <a:gd name="T53" fmla="*/ 2147483647 h 451"/>
              <a:gd name="T54" fmla="*/ 2147483647 w 3110"/>
              <a:gd name="T55" fmla="*/ 2147483647 h 451"/>
              <a:gd name="T56" fmla="*/ 2147483647 w 3110"/>
              <a:gd name="T57" fmla="*/ 2147483647 h 451"/>
              <a:gd name="T58" fmla="*/ 2147483647 w 3110"/>
              <a:gd name="T59" fmla="*/ 2147483647 h 451"/>
              <a:gd name="T60" fmla="*/ 2147483647 w 3110"/>
              <a:gd name="T61" fmla="*/ 2147483647 h 451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3110"/>
              <a:gd name="T94" fmla="*/ 0 h 451"/>
              <a:gd name="T95" fmla="*/ 3110 w 3110"/>
              <a:gd name="T96" fmla="*/ 451 h 451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3110" h="451">
                <a:moveTo>
                  <a:pt x="0" y="0"/>
                </a:moveTo>
                <a:cubicBezTo>
                  <a:pt x="166" y="18"/>
                  <a:pt x="174" y="28"/>
                  <a:pt x="313" y="32"/>
                </a:cubicBezTo>
                <a:cubicBezTo>
                  <a:pt x="326" y="40"/>
                  <a:pt x="343" y="46"/>
                  <a:pt x="358" y="51"/>
                </a:cubicBezTo>
                <a:cubicBezTo>
                  <a:pt x="376" y="63"/>
                  <a:pt x="395" y="67"/>
                  <a:pt x="416" y="70"/>
                </a:cubicBezTo>
                <a:cubicBezTo>
                  <a:pt x="422" y="112"/>
                  <a:pt x="440" y="106"/>
                  <a:pt x="483" y="109"/>
                </a:cubicBezTo>
                <a:cubicBezTo>
                  <a:pt x="543" y="145"/>
                  <a:pt x="566" y="135"/>
                  <a:pt x="656" y="138"/>
                </a:cubicBezTo>
                <a:cubicBezTo>
                  <a:pt x="673" y="149"/>
                  <a:pt x="694" y="160"/>
                  <a:pt x="713" y="166"/>
                </a:cubicBezTo>
                <a:cubicBezTo>
                  <a:pt x="737" y="183"/>
                  <a:pt x="763" y="178"/>
                  <a:pt x="793" y="182"/>
                </a:cubicBezTo>
                <a:cubicBezTo>
                  <a:pt x="900" y="196"/>
                  <a:pt x="815" y="189"/>
                  <a:pt x="905" y="195"/>
                </a:cubicBezTo>
                <a:cubicBezTo>
                  <a:pt x="945" y="209"/>
                  <a:pt x="988" y="207"/>
                  <a:pt x="1030" y="214"/>
                </a:cubicBezTo>
                <a:cubicBezTo>
                  <a:pt x="1049" y="227"/>
                  <a:pt x="1032" y="216"/>
                  <a:pt x="1088" y="230"/>
                </a:cubicBezTo>
                <a:lnTo>
                  <a:pt x="1256" y="230"/>
                </a:lnTo>
                <a:lnTo>
                  <a:pt x="1273" y="250"/>
                </a:lnTo>
                <a:lnTo>
                  <a:pt x="1561" y="250"/>
                </a:lnTo>
                <a:lnTo>
                  <a:pt x="1561" y="269"/>
                </a:lnTo>
                <a:lnTo>
                  <a:pt x="1590" y="269"/>
                </a:lnTo>
                <a:lnTo>
                  <a:pt x="1590" y="288"/>
                </a:lnTo>
                <a:lnTo>
                  <a:pt x="1731" y="288"/>
                </a:lnTo>
                <a:lnTo>
                  <a:pt x="1731" y="307"/>
                </a:lnTo>
                <a:lnTo>
                  <a:pt x="1837" y="307"/>
                </a:lnTo>
                <a:lnTo>
                  <a:pt x="1837" y="326"/>
                </a:lnTo>
                <a:lnTo>
                  <a:pt x="1977" y="326"/>
                </a:lnTo>
                <a:lnTo>
                  <a:pt x="2022" y="339"/>
                </a:lnTo>
                <a:lnTo>
                  <a:pt x="2022" y="384"/>
                </a:lnTo>
                <a:lnTo>
                  <a:pt x="2128" y="384"/>
                </a:lnTo>
                <a:lnTo>
                  <a:pt x="2128" y="406"/>
                </a:lnTo>
                <a:lnTo>
                  <a:pt x="2214" y="406"/>
                </a:lnTo>
                <a:lnTo>
                  <a:pt x="2214" y="426"/>
                </a:lnTo>
                <a:lnTo>
                  <a:pt x="2425" y="426"/>
                </a:lnTo>
                <a:lnTo>
                  <a:pt x="2425" y="451"/>
                </a:lnTo>
                <a:lnTo>
                  <a:pt x="3110" y="451"/>
                </a:lnTo>
              </a:path>
            </a:pathLst>
          </a:custGeom>
          <a:noFill/>
          <a:ln w="3810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0225" name="TextBox 4"/>
          <p:cNvSpPr txBox="1">
            <a:spLocks noChangeArrowheads="1"/>
          </p:cNvSpPr>
          <p:nvPr/>
        </p:nvSpPr>
        <p:spPr bwMode="auto">
          <a:xfrm>
            <a:off x="1143000" y="6054725"/>
            <a:ext cx="234315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rgbClr val="FFFF00"/>
              </a:buClr>
              <a:buChar char="•"/>
              <a:defRPr sz="3200">
                <a:solidFill>
                  <a:schemeClr val="bg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FFFF00"/>
              </a:buClr>
              <a:buChar char="–"/>
              <a:defRPr sz="2800">
                <a:solidFill>
                  <a:schemeClr val="bg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FFFF00"/>
              </a:buClr>
              <a:buChar char="–"/>
              <a:defRPr sz="2000">
                <a:solidFill>
                  <a:schemeClr val="bg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  <a:buClrTx/>
              <a:buFontTx/>
              <a:buNone/>
            </a:pPr>
            <a:r>
              <a:rPr lang="en-US" altLang="en-US" sz="1100" dirty="0">
                <a:solidFill>
                  <a:prstClr val="black"/>
                </a:solidFill>
              </a:rPr>
              <a:t>RS, Recurrence Score result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8034226" y="6513861"/>
            <a:ext cx="11097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prstClr val="black"/>
                </a:solidFill>
              </a:rPr>
              <a:t>ONCOTYPE DX WEBSITE</a:t>
            </a:r>
          </a:p>
        </p:txBody>
      </p:sp>
      <p:pic>
        <p:nvPicPr>
          <p:cNvPr id="67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" y="5950503"/>
            <a:ext cx="963168" cy="907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63884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1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2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2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2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2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2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2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2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5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8" grpId="0"/>
      <p:bldP spid="42036" grpId="0" animBg="1"/>
      <p:bldP spid="42037" grpId="0"/>
      <p:bldP spid="54" grpId="0"/>
      <p:bldP spid="42039" grpId="0"/>
      <p:bldP spid="42040" grpId="0"/>
      <p:bldP spid="42041" grpId="0"/>
      <p:bldP spid="42042" grpId="0"/>
      <p:bldP spid="45117" grpId="0"/>
      <p:bldP spid="64" grpId="0"/>
      <p:bldP spid="42047" grpId="0"/>
      <p:bldP spid="51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ONCOTYPE DX</a:t>
            </a:r>
            <a:br>
              <a:rPr lang="en-US" dirty="0"/>
            </a:br>
            <a:r>
              <a:rPr lang="en-US" dirty="0"/>
              <a:t>BENEFIT FROM CHEMOTHERAPY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 lang="en-US" dirty="0"/>
          </a:p>
          <a:p>
            <a:r>
              <a:rPr lang="en-US" dirty="0"/>
              <a:t>NSABP B-20</a:t>
            </a:r>
          </a:p>
          <a:p>
            <a:pPr lvl="1"/>
            <a:r>
              <a:rPr lang="en-US" dirty="0"/>
              <a:t>PATHOLOGICALLY NODE NEGATIVE PATIENTS (n=651)</a:t>
            </a:r>
          </a:p>
          <a:p>
            <a:pPr lvl="1"/>
            <a:r>
              <a:rPr lang="en-US" dirty="0"/>
              <a:t>LOOKED AT ADDITION OF CMF CHEMOTHERAPY TO TAMOXIFEN</a:t>
            </a:r>
          </a:p>
          <a:p>
            <a:pPr lvl="1"/>
            <a:r>
              <a:rPr lang="en-US" dirty="0"/>
              <a:t>INCREASED RATE OF DISTANT DFS AT 10YRS IN HIGH RS PTS 88 VS 60%</a:t>
            </a:r>
          </a:p>
          <a:p>
            <a:endParaRPr lang="en-US" dirty="0"/>
          </a:p>
          <a:p>
            <a:r>
              <a:rPr lang="en-US" dirty="0"/>
              <a:t>SWOG 8814 (RETROSPECTIVE ANALYSIS)</a:t>
            </a:r>
          </a:p>
          <a:p>
            <a:pPr lvl="1"/>
            <a:r>
              <a:rPr lang="en-US" dirty="0"/>
              <a:t>NODE POSITIVE </a:t>
            </a:r>
            <a:r>
              <a:rPr lang="en-US" i="1" dirty="0">
                <a:solidFill>
                  <a:srgbClr val="C00000"/>
                </a:solidFill>
              </a:rPr>
              <a:t>POST MENOPAUSAL</a:t>
            </a:r>
            <a:r>
              <a:rPr lang="en-US" i="1" dirty="0"/>
              <a:t> </a:t>
            </a:r>
            <a:r>
              <a:rPr lang="en-US" dirty="0"/>
              <a:t>PATIENTS (n=367)</a:t>
            </a:r>
          </a:p>
          <a:p>
            <a:pPr lvl="1"/>
            <a:r>
              <a:rPr lang="en-US" dirty="0"/>
              <a:t>HIGH RISK PATIENTS ON RS</a:t>
            </a:r>
          </a:p>
          <a:p>
            <a:pPr lvl="1"/>
            <a:r>
              <a:rPr lang="en-US" i="1" dirty="0">
                <a:solidFill>
                  <a:srgbClr val="C00000"/>
                </a:solidFill>
              </a:rPr>
              <a:t>TAMOXIFEN</a:t>
            </a:r>
            <a:r>
              <a:rPr lang="en-US" dirty="0"/>
              <a:t> ONLY VS FAC </a:t>
            </a:r>
            <a:r>
              <a:rPr lang="en-US" dirty="0">
                <a:sym typeface="Wingdings"/>
              </a:rPr>
              <a:t> TAMOXIFEN</a:t>
            </a:r>
          </a:p>
          <a:p>
            <a:pPr lvl="1"/>
            <a:r>
              <a:rPr lang="en-US" dirty="0">
                <a:sym typeface="Wingdings"/>
              </a:rPr>
              <a:t>10 YR DFS 55 VS 43%</a:t>
            </a:r>
          </a:p>
          <a:p>
            <a:pPr lvl="1"/>
            <a:r>
              <a:rPr lang="en-US" dirty="0">
                <a:sym typeface="Wingdings"/>
              </a:rPr>
              <a:t>OS 73 VS 54%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563626" y="6311900"/>
            <a:ext cx="72618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prstClr val="black"/>
                </a:solidFill>
              </a:rPr>
              <a:t>Paik et al: Gene expression and benefit of chemotherapy in women with node-negative, estrogen receptor-positive breast cancer. J </a:t>
            </a:r>
            <a:r>
              <a:rPr lang="en-US" sz="1000" dirty="0" err="1">
                <a:solidFill>
                  <a:prstClr val="black"/>
                </a:solidFill>
              </a:rPr>
              <a:t>Clin</a:t>
            </a:r>
            <a:r>
              <a:rPr lang="en-US" sz="1000" dirty="0">
                <a:solidFill>
                  <a:prstClr val="black"/>
                </a:solidFill>
              </a:rPr>
              <a:t> </a:t>
            </a:r>
            <a:r>
              <a:rPr lang="en-US" sz="1000" dirty="0" err="1">
                <a:solidFill>
                  <a:prstClr val="black"/>
                </a:solidFill>
              </a:rPr>
              <a:t>Oncol</a:t>
            </a:r>
            <a:r>
              <a:rPr lang="en-US" sz="1000" dirty="0">
                <a:solidFill>
                  <a:prstClr val="black"/>
                </a:solidFill>
              </a:rPr>
              <a:t>. 2006;24(23):3726</a:t>
            </a:r>
          </a:p>
          <a:p>
            <a:r>
              <a:rPr lang="en-US" sz="1000" dirty="0" err="1">
                <a:solidFill>
                  <a:prstClr val="black"/>
                </a:solidFill>
              </a:rPr>
              <a:t>Albain</a:t>
            </a:r>
            <a:r>
              <a:rPr lang="en-US" sz="1000" dirty="0">
                <a:solidFill>
                  <a:prstClr val="black"/>
                </a:solidFill>
              </a:rPr>
              <a:t> et al: Prognostic and predictive value of the 21-gene recurrence score assay in postmenopausal women with node-positive, </a:t>
            </a:r>
            <a:r>
              <a:rPr lang="en-US" sz="1000" dirty="0" err="1">
                <a:solidFill>
                  <a:prstClr val="black"/>
                </a:solidFill>
              </a:rPr>
              <a:t>oestrogen</a:t>
            </a:r>
            <a:r>
              <a:rPr lang="en-US" sz="1000" dirty="0">
                <a:solidFill>
                  <a:prstClr val="black"/>
                </a:solidFill>
              </a:rPr>
              <a:t>-receptor-positive breast cancer on chemotherapy: a retrospective analysis of a </a:t>
            </a:r>
            <a:r>
              <a:rPr lang="en-US" sz="1000" dirty="0" err="1">
                <a:solidFill>
                  <a:prstClr val="black"/>
                </a:solidFill>
              </a:rPr>
              <a:t>randomised</a:t>
            </a:r>
            <a:r>
              <a:rPr lang="en-US" sz="1000" dirty="0">
                <a:solidFill>
                  <a:prstClr val="black"/>
                </a:solidFill>
              </a:rPr>
              <a:t> trial. </a:t>
            </a:r>
            <a:r>
              <a:rPr lang="fr-FR" sz="1000" dirty="0">
                <a:solidFill>
                  <a:prstClr val="black"/>
                </a:solidFill>
              </a:rPr>
              <a:t>Lancet </a:t>
            </a:r>
            <a:r>
              <a:rPr lang="fr-FR" sz="1000" dirty="0" err="1">
                <a:solidFill>
                  <a:prstClr val="black"/>
                </a:solidFill>
              </a:rPr>
              <a:t>Oncol</a:t>
            </a:r>
            <a:r>
              <a:rPr lang="fr-FR" sz="1000" dirty="0">
                <a:solidFill>
                  <a:prstClr val="black"/>
                </a:solidFill>
              </a:rPr>
              <a:t>. 2010;11(1):55.</a:t>
            </a:r>
            <a:endParaRPr lang="en-US" sz="1000" dirty="0">
              <a:solidFill>
                <a:prstClr val="black"/>
              </a:solidFill>
            </a:endParaRPr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" y="5950503"/>
            <a:ext cx="963168" cy="907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41223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Title 2"/>
          <p:cNvSpPr>
            <a:spLocks noGrp="1"/>
          </p:cNvSpPr>
          <p:nvPr>
            <p:ph type="title"/>
          </p:nvPr>
        </p:nvSpPr>
        <p:spPr>
          <a:xfrm>
            <a:off x="1257301" y="274638"/>
            <a:ext cx="6587729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en-US" sz="2800" cap="all" dirty="0">
                <a:ea typeface="Arial" charset="0"/>
                <a:cs typeface="Arial" charset="0"/>
              </a:rPr>
              <a:t>High </a:t>
            </a:r>
            <a:r>
              <a:rPr lang="en-US" altLang="en-US" sz="2800" cap="all">
                <a:ea typeface="Arial" charset="0"/>
                <a:cs typeface="Arial" charset="0"/>
              </a:rPr>
              <a:t>Recurrence Score </a:t>
            </a:r>
            <a:r>
              <a:rPr lang="en-US" altLang="en-US" sz="2800" cap="all" dirty="0">
                <a:ea typeface="Arial" charset="0"/>
                <a:cs typeface="Arial" charset="0"/>
              </a:rPr>
              <a:t>Result Correlates with Greater Benefit from Chemotherapy (NSABP B-20)</a:t>
            </a:r>
          </a:p>
        </p:txBody>
      </p:sp>
      <p:sp>
        <p:nvSpPr>
          <p:cNvPr id="225283" name="TextBox 4"/>
          <p:cNvSpPr txBox="1">
            <a:spLocks noChangeArrowheads="1"/>
          </p:cNvSpPr>
          <p:nvPr/>
        </p:nvSpPr>
        <p:spPr bwMode="auto">
          <a:xfrm>
            <a:off x="1143000" y="6324604"/>
            <a:ext cx="23431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rgbClr val="FFFF00"/>
              </a:buClr>
              <a:buChar char="•"/>
              <a:defRPr sz="3200">
                <a:solidFill>
                  <a:schemeClr val="bg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FFFF00"/>
              </a:buClr>
              <a:buChar char="–"/>
              <a:defRPr sz="2800">
                <a:solidFill>
                  <a:schemeClr val="bg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FFFF00"/>
              </a:buClr>
              <a:buChar char="–"/>
              <a:defRPr sz="2000">
                <a:solidFill>
                  <a:schemeClr val="bg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  <a:buClrTx/>
              <a:buFontTx/>
              <a:buNone/>
            </a:pPr>
            <a:r>
              <a:rPr lang="en-US" altLang="en-US" sz="1200">
                <a:solidFill>
                  <a:prstClr val="black"/>
                </a:solidFill>
                <a:ea typeface="PMingLiU" charset="0"/>
              </a:rPr>
              <a:t>RS, Recurrence Score result</a:t>
            </a:r>
          </a:p>
        </p:txBody>
      </p:sp>
      <p:sp>
        <p:nvSpPr>
          <p:cNvPr id="225284" name="AutoShape 5"/>
          <p:cNvSpPr>
            <a:spLocks noChangeAspect="1" noChangeArrowheads="1" noTextEdit="1"/>
          </p:cNvSpPr>
          <p:nvPr/>
        </p:nvSpPr>
        <p:spPr bwMode="auto">
          <a:xfrm>
            <a:off x="1993107" y="1889125"/>
            <a:ext cx="3950494" cy="3798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5285" name="Line 7"/>
          <p:cNvSpPr>
            <a:spLocks noChangeShapeType="1"/>
          </p:cNvSpPr>
          <p:nvPr/>
        </p:nvSpPr>
        <p:spPr bwMode="auto">
          <a:xfrm>
            <a:off x="2072881" y="1889127"/>
            <a:ext cx="1190" cy="3705225"/>
          </a:xfrm>
          <a:prstGeom prst="line">
            <a:avLst/>
          </a:prstGeom>
          <a:noFill/>
          <a:ln w="36513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5286" name="Line 8"/>
          <p:cNvSpPr>
            <a:spLocks noChangeShapeType="1"/>
          </p:cNvSpPr>
          <p:nvPr/>
        </p:nvSpPr>
        <p:spPr bwMode="auto">
          <a:xfrm flipH="1">
            <a:off x="2072878" y="5594350"/>
            <a:ext cx="3870722" cy="1588"/>
          </a:xfrm>
          <a:prstGeom prst="line">
            <a:avLst/>
          </a:prstGeom>
          <a:noFill/>
          <a:ln w="36513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5287" name="Line 9"/>
          <p:cNvSpPr>
            <a:spLocks noChangeShapeType="1"/>
          </p:cNvSpPr>
          <p:nvPr/>
        </p:nvSpPr>
        <p:spPr bwMode="auto">
          <a:xfrm>
            <a:off x="1993108" y="5251450"/>
            <a:ext cx="79772" cy="0"/>
          </a:xfrm>
          <a:prstGeom prst="line">
            <a:avLst/>
          </a:prstGeom>
          <a:noFill/>
          <a:ln w="36513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5288" name="Line 10"/>
          <p:cNvSpPr>
            <a:spLocks noChangeShapeType="1"/>
          </p:cNvSpPr>
          <p:nvPr/>
        </p:nvSpPr>
        <p:spPr bwMode="auto">
          <a:xfrm>
            <a:off x="1993108" y="4884738"/>
            <a:ext cx="79772" cy="0"/>
          </a:xfrm>
          <a:prstGeom prst="line">
            <a:avLst/>
          </a:prstGeom>
          <a:noFill/>
          <a:ln w="36513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5289" name="Line 11"/>
          <p:cNvSpPr>
            <a:spLocks noChangeShapeType="1"/>
          </p:cNvSpPr>
          <p:nvPr/>
        </p:nvSpPr>
        <p:spPr bwMode="auto">
          <a:xfrm>
            <a:off x="1993108" y="4522788"/>
            <a:ext cx="79772" cy="0"/>
          </a:xfrm>
          <a:prstGeom prst="line">
            <a:avLst/>
          </a:prstGeom>
          <a:noFill/>
          <a:ln w="36513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5290" name="Line 12"/>
          <p:cNvSpPr>
            <a:spLocks noChangeShapeType="1"/>
          </p:cNvSpPr>
          <p:nvPr/>
        </p:nvSpPr>
        <p:spPr bwMode="auto">
          <a:xfrm>
            <a:off x="1993108" y="4157663"/>
            <a:ext cx="79772" cy="0"/>
          </a:xfrm>
          <a:prstGeom prst="line">
            <a:avLst/>
          </a:prstGeom>
          <a:noFill/>
          <a:ln w="36513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5291" name="Line 13"/>
          <p:cNvSpPr>
            <a:spLocks noChangeShapeType="1"/>
          </p:cNvSpPr>
          <p:nvPr/>
        </p:nvSpPr>
        <p:spPr bwMode="auto">
          <a:xfrm>
            <a:off x="1993108" y="3790950"/>
            <a:ext cx="79772" cy="0"/>
          </a:xfrm>
          <a:prstGeom prst="line">
            <a:avLst/>
          </a:prstGeom>
          <a:noFill/>
          <a:ln w="36513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5292" name="Line 14"/>
          <p:cNvSpPr>
            <a:spLocks noChangeShapeType="1"/>
          </p:cNvSpPr>
          <p:nvPr/>
        </p:nvSpPr>
        <p:spPr bwMode="auto">
          <a:xfrm>
            <a:off x="1993108" y="3424238"/>
            <a:ext cx="79772" cy="0"/>
          </a:xfrm>
          <a:prstGeom prst="line">
            <a:avLst/>
          </a:prstGeom>
          <a:noFill/>
          <a:ln w="36513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5293" name="Line 15"/>
          <p:cNvSpPr>
            <a:spLocks noChangeShapeType="1"/>
          </p:cNvSpPr>
          <p:nvPr/>
        </p:nvSpPr>
        <p:spPr bwMode="auto">
          <a:xfrm>
            <a:off x="1993108" y="3062288"/>
            <a:ext cx="79772" cy="0"/>
          </a:xfrm>
          <a:prstGeom prst="line">
            <a:avLst/>
          </a:prstGeom>
          <a:noFill/>
          <a:ln w="36513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5294" name="Line 16"/>
          <p:cNvSpPr>
            <a:spLocks noChangeShapeType="1"/>
          </p:cNvSpPr>
          <p:nvPr/>
        </p:nvSpPr>
        <p:spPr bwMode="auto">
          <a:xfrm>
            <a:off x="1993108" y="2697163"/>
            <a:ext cx="79772" cy="0"/>
          </a:xfrm>
          <a:prstGeom prst="line">
            <a:avLst/>
          </a:prstGeom>
          <a:noFill/>
          <a:ln w="36513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5295" name="Line 17"/>
          <p:cNvSpPr>
            <a:spLocks noChangeShapeType="1"/>
          </p:cNvSpPr>
          <p:nvPr/>
        </p:nvSpPr>
        <p:spPr bwMode="auto">
          <a:xfrm>
            <a:off x="1993108" y="2328863"/>
            <a:ext cx="79772" cy="0"/>
          </a:xfrm>
          <a:prstGeom prst="line">
            <a:avLst/>
          </a:prstGeom>
          <a:noFill/>
          <a:ln w="36513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5296" name="Line 18"/>
          <p:cNvSpPr>
            <a:spLocks noChangeShapeType="1"/>
          </p:cNvSpPr>
          <p:nvPr/>
        </p:nvSpPr>
        <p:spPr bwMode="auto">
          <a:xfrm>
            <a:off x="1993108" y="1962150"/>
            <a:ext cx="79772" cy="0"/>
          </a:xfrm>
          <a:prstGeom prst="line">
            <a:avLst/>
          </a:prstGeom>
          <a:noFill/>
          <a:ln w="36513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5297" name="Line 19"/>
          <p:cNvSpPr>
            <a:spLocks noChangeShapeType="1"/>
          </p:cNvSpPr>
          <p:nvPr/>
        </p:nvSpPr>
        <p:spPr bwMode="auto">
          <a:xfrm>
            <a:off x="5867400" y="5594354"/>
            <a:ext cx="0" cy="93663"/>
          </a:xfrm>
          <a:prstGeom prst="line">
            <a:avLst/>
          </a:prstGeom>
          <a:noFill/>
          <a:ln w="36513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5298" name="Line 20"/>
          <p:cNvSpPr>
            <a:spLocks noChangeShapeType="1"/>
          </p:cNvSpPr>
          <p:nvPr/>
        </p:nvSpPr>
        <p:spPr bwMode="auto">
          <a:xfrm>
            <a:off x="5233988" y="5594354"/>
            <a:ext cx="0" cy="93663"/>
          </a:xfrm>
          <a:prstGeom prst="line">
            <a:avLst/>
          </a:prstGeom>
          <a:noFill/>
          <a:ln w="36513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5299" name="Line 21"/>
          <p:cNvSpPr>
            <a:spLocks noChangeShapeType="1"/>
          </p:cNvSpPr>
          <p:nvPr/>
        </p:nvSpPr>
        <p:spPr bwMode="auto">
          <a:xfrm>
            <a:off x="4600575" y="5594354"/>
            <a:ext cx="0" cy="93663"/>
          </a:xfrm>
          <a:prstGeom prst="line">
            <a:avLst/>
          </a:prstGeom>
          <a:noFill/>
          <a:ln w="36513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5300" name="Line 22"/>
          <p:cNvSpPr>
            <a:spLocks noChangeShapeType="1"/>
          </p:cNvSpPr>
          <p:nvPr/>
        </p:nvSpPr>
        <p:spPr bwMode="auto">
          <a:xfrm>
            <a:off x="3968354" y="5594354"/>
            <a:ext cx="0" cy="93663"/>
          </a:xfrm>
          <a:prstGeom prst="line">
            <a:avLst/>
          </a:prstGeom>
          <a:noFill/>
          <a:ln w="36513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5301" name="Line 23"/>
          <p:cNvSpPr>
            <a:spLocks noChangeShapeType="1"/>
          </p:cNvSpPr>
          <p:nvPr/>
        </p:nvSpPr>
        <p:spPr bwMode="auto">
          <a:xfrm>
            <a:off x="3334941" y="5594354"/>
            <a:ext cx="0" cy="93663"/>
          </a:xfrm>
          <a:prstGeom prst="line">
            <a:avLst/>
          </a:prstGeom>
          <a:noFill/>
          <a:ln w="36513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5302" name="Line 24"/>
          <p:cNvSpPr>
            <a:spLocks noChangeShapeType="1"/>
          </p:cNvSpPr>
          <p:nvPr/>
        </p:nvSpPr>
        <p:spPr bwMode="auto">
          <a:xfrm>
            <a:off x="2702719" y="5594354"/>
            <a:ext cx="0" cy="93663"/>
          </a:xfrm>
          <a:prstGeom prst="line">
            <a:avLst/>
          </a:prstGeom>
          <a:noFill/>
          <a:ln w="36513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225303" name="Group 84"/>
          <p:cNvGrpSpPr>
            <a:grpSpLocks/>
          </p:cNvGrpSpPr>
          <p:nvPr/>
        </p:nvGrpSpPr>
        <p:grpSpPr bwMode="auto">
          <a:xfrm>
            <a:off x="2297908" y="1962150"/>
            <a:ext cx="3565922" cy="617538"/>
            <a:chOff x="1539876" y="1887538"/>
            <a:chExt cx="4754563" cy="617537"/>
          </a:xfrm>
        </p:grpSpPr>
        <p:sp>
          <p:nvSpPr>
            <p:cNvPr id="225401" name="Freeform 25"/>
            <p:cNvSpPr>
              <a:spLocks/>
            </p:cNvSpPr>
            <p:nvPr/>
          </p:nvSpPr>
          <p:spPr bwMode="auto">
            <a:xfrm>
              <a:off x="1539876" y="1887538"/>
              <a:ext cx="4754563" cy="344487"/>
            </a:xfrm>
            <a:custGeom>
              <a:avLst/>
              <a:gdLst>
                <a:gd name="T0" fmla="*/ 0 w 2902"/>
                <a:gd name="T1" fmla="*/ 0 h 210"/>
                <a:gd name="T2" fmla="*/ 2147483647 w 2902"/>
                <a:gd name="T3" fmla="*/ 0 h 210"/>
                <a:gd name="T4" fmla="*/ 2147483647 w 2902"/>
                <a:gd name="T5" fmla="*/ 2147483647 h 210"/>
                <a:gd name="T6" fmla="*/ 2147483647 w 2902"/>
                <a:gd name="T7" fmla="*/ 2147483647 h 210"/>
                <a:gd name="T8" fmla="*/ 2147483647 w 2902"/>
                <a:gd name="T9" fmla="*/ 2147483647 h 210"/>
                <a:gd name="T10" fmla="*/ 2147483647 w 2902"/>
                <a:gd name="T11" fmla="*/ 2147483647 h 210"/>
                <a:gd name="T12" fmla="*/ 2147483647 w 2902"/>
                <a:gd name="T13" fmla="*/ 2147483647 h 210"/>
                <a:gd name="T14" fmla="*/ 2147483647 w 2902"/>
                <a:gd name="T15" fmla="*/ 2147483647 h 210"/>
                <a:gd name="T16" fmla="*/ 2147483647 w 2902"/>
                <a:gd name="T17" fmla="*/ 2147483647 h 210"/>
                <a:gd name="T18" fmla="*/ 2147483647 w 2902"/>
                <a:gd name="T19" fmla="*/ 2147483647 h 210"/>
                <a:gd name="T20" fmla="*/ 2147483647 w 2902"/>
                <a:gd name="T21" fmla="*/ 2147483647 h 210"/>
                <a:gd name="T22" fmla="*/ 2147483647 w 2902"/>
                <a:gd name="T23" fmla="*/ 2147483647 h 210"/>
                <a:gd name="T24" fmla="*/ 2147483647 w 2902"/>
                <a:gd name="T25" fmla="*/ 2147483647 h 210"/>
                <a:gd name="T26" fmla="*/ 2147483647 w 2902"/>
                <a:gd name="T27" fmla="*/ 2147483647 h 210"/>
                <a:gd name="T28" fmla="*/ 2147483647 w 2902"/>
                <a:gd name="T29" fmla="*/ 2147483647 h 210"/>
                <a:gd name="T30" fmla="*/ 2147483647 w 2902"/>
                <a:gd name="T31" fmla="*/ 2147483647 h 210"/>
                <a:gd name="T32" fmla="*/ 2147483647 w 2902"/>
                <a:gd name="T33" fmla="*/ 2147483647 h 210"/>
                <a:gd name="T34" fmla="*/ 2147483647 w 2902"/>
                <a:gd name="T35" fmla="*/ 2147483647 h 210"/>
                <a:gd name="T36" fmla="*/ 2147483647 w 2902"/>
                <a:gd name="T37" fmla="*/ 2147483647 h 210"/>
                <a:gd name="T38" fmla="*/ 2147483647 w 2902"/>
                <a:gd name="T39" fmla="*/ 2147483647 h 210"/>
                <a:gd name="T40" fmla="*/ 2147483647 w 2902"/>
                <a:gd name="T41" fmla="*/ 2147483647 h 210"/>
                <a:gd name="T42" fmla="*/ 2147483647 w 2902"/>
                <a:gd name="T43" fmla="*/ 2147483647 h 210"/>
                <a:gd name="T44" fmla="*/ 2147483647 w 2902"/>
                <a:gd name="T45" fmla="*/ 2147483647 h 210"/>
                <a:gd name="T46" fmla="*/ 2147483647 w 2902"/>
                <a:gd name="T47" fmla="*/ 2147483647 h 210"/>
                <a:gd name="T48" fmla="*/ 2147483647 w 2902"/>
                <a:gd name="T49" fmla="*/ 2147483647 h 210"/>
                <a:gd name="T50" fmla="*/ 2147483647 w 2902"/>
                <a:gd name="T51" fmla="*/ 2147483647 h 210"/>
                <a:gd name="T52" fmla="*/ 2147483647 w 2902"/>
                <a:gd name="T53" fmla="*/ 2147483647 h 210"/>
                <a:gd name="T54" fmla="*/ 2147483647 w 2902"/>
                <a:gd name="T55" fmla="*/ 2147483647 h 210"/>
                <a:gd name="T56" fmla="*/ 2147483647 w 2902"/>
                <a:gd name="T57" fmla="*/ 2147483647 h 210"/>
                <a:gd name="T58" fmla="*/ 2147483647 w 2902"/>
                <a:gd name="T59" fmla="*/ 2147483647 h 210"/>
                <a:gd name="T60" fmla="*/ 2147483647 w 2902"/>
                <a:gd name="T61" fmla="*/ 2147483647 h 210"/>
                <a:gd name="T62" fmla="*/ 2147483647 w 2902"/>
                <a:gd name="T63" fmla="*/ 2147483647 h 210"/>
                <a:gd name="T64" fmla="*/ 2147483647 w 2902"/>
                <a:gd name="T65" fmla="*/ 2147483647 h 210"/>
                <a:gd name="T66" fmla="*/ 2147483647 w 2902"/>
                <a:gd name="T67" fmla="*/ 2147483647 h 210"/>
                <a:gd name="T68" fmla="*/ 2147483647 w 2902"/>
                <a:gd name="T69" fmla="*/ 2147483647 h 210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902"/>
                <a:gd name="T106" fmla="*/ 0 h 210"/>
                <a:gd name="T107" fmla="*/ 2902 w 2902"/>
                <a:gd name="T108" fmla="*/ 210 h 210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902" h="210">
                  <a:moveTo>
                    <a:pt x="0" y="0"/>
                  </a:moveTo>
                  <a:lnTo>
                    <a:pt x="23" y="0"/>
                  </a:lnTo>
                  <a:lnTo>
                    <a:pt x="23" y="23"/>
                  </a:lnTo>
                  <a:lnTo>
                    <a:pt x="156" y="23"/>
                  </a:lnTo>
                  <a:lnTo>
                    <a:pt x="176" y="23"/>
                  </a:lnTo>
                  <a:lnTo>
                    <a:pt x="176" y="51"/>
                  </a:lnTo>
                  <a:lnTo>
                    <a:pt x="694" y="51"/>
                  </a:lnTo>
                  <a:lnTo>
                    <a:pt x="694" y="63"/>
                  </a:lnTo>
                  <a:lnTo>
                    <a:pt x="881" y="63"/>
                  </a:lnTo>
                  <a:lnTo>
                    <a:pt x="881" y="74"/>
                  </a:lnTo>
                  <a:lnTo>
                    <a:pt x="1022" y="74"/>
                  </a:lnTo>
                  <a:lnTo>
                    <a:pt x="1022" y="88"/>
                  </a:lnTo>
                  <a:lnTo>
                    <a:pt x="1073" y="88"/>
                  </a:lnTo>
                  <a:lnTo>
                    <a:pt x="1073" y="94"/>
                  </a:lnTo>
                  <a:lnTo>
                    <a:pt x="1206" y="94"/>
                  </a:lnTo>
                  <a:lnTo>
                    <a:pt x="1206" y="111"/>
                  </a:lnTo>
                  <a:lnTo>
                    <a:pt x="1297" y="111"/>
                  </a:lnTo>
                  <a:lnTo>
                    <a:pt x="1297" y="122"/>
                  </a:lnTo>
                  <a:lnTo>
                    <a:pt x="1421" y="122"/>
                  </a:lnTo>
                  <a:lnTo>
                    <a:pt x="1421" y="133"/>
                  </a:lnTo>
                  <a:lnTo>
                    <a:pt x="1631" y="133"/>
                  </a:lnTo>
                  <a:lnTo>
                    <a:pt x="1631" y="145"/>
                  </a:lnTo>
                  <a:lnTo>
                    <a:pt x="1854" y="145"/>
                  </a:lnTo>
                  <a:lnTo>
                    <a:pt x="1854" y="153"/>
                  </a:lnTo>
                  <a:lnTo>
                    <a:pt x="1987" y="153"/>
                  </a:lnTo>
                  <a:lnTo>
                    <a:pt x="1987" y="159"/>
                  </a:lnTo>
                  <a:lnTo>
                    <a:pt x="2013" y="159"/>
                  </a:lnTo>
                  <a:lnTo>
                    <a:pt x="2013" y="173"/>
                  </a:lnTo>
                  <a:lnTo>
                    <a:pt x="2180" y="173"/>
                  </a:lnTo>
                  <a:lnTo>
                    <a:pt x="2180" y="187"/>
                  </a:lnTo>
                  <a:lnTo>
                    <a:pt x="2423" y="187"/>
                  </a:lnTo>
                  <a:lnTo>
                    <a:pt x="2423" y="199"/>
                  </a:lnTo>
                  <a:lnTo>
                    <a:pt x="2616" y="199"/>
                  </a:lnTo>
                  <a:lnTo>
                    <a:pt x="2616" y="210"/>
                  </a:lnTo>
                  <a:lnTo>
                    <a:pt x="2902" y="210"/>
                  </a:lnTo>
                </a:path>
              </a:pathLst>
            </a:custGeom>
            <a:noFill/>
            <a:ln w="28575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5402" name="Freeform 26"/>
            <p:cNvSpPr>
              <a:spLocks/>
            </p:cNvSpPr>
            <p:nvPr/>
          </p:nvSpPr>
          <p:spPr bwMode="auto">
            <a:xfrm>
              <a:off x="1539876" y="1920876"/>
              <a:ext cx="4754563" cy="584199"/>
            </a:xfrm>
            <a:custGeom>
              <a:avLst/>
              <a:gdLst>
                <a:gd name="T0" fmla="*/ 0 w 2902"/>
                <a:gd name="T1" fmla="*/ 0 h 357"/>
                <a:gd name="T2" fmla="*/ 2147483647 w 2902"/>
                <a:gd name="T3" fmla="*/ 0 h 357"/>
                <a:gd name="T4" fmla="*/ 2147483647 w 2902"/>
                <a:gd name="T5" fmla="*/ 2147483647 h 357"/>
                <a:gd name="T6" fmla="*/ 2147483647 w 2902"/>
                <a:gd name="T7" fmla="*/ 2147483647 h 357"/>
                <a:gd name="T8" fmla="*/ 2147483647 w 2902"/>
                <a:gd name="T9" fmla="*/ 2147483647 h 357"/>
                <a:gd name="T10" fmla="*/ 2147483647 w 2902"/>
                <a:gd name="T11" fmla="*/ 2147483647 h 357"/>
                <a:gd name="T12" fmla="*/ 2147483647 w 2902"/>
                <a:gd name="T13" fmla="*/ 2147483647 h 357"/>
                <a:gd name="T14" fmla="*/ 2147483647 w 2902"/>
                <a:gd name="T15" fmla="*/ 2147483647 h 357"/>
                <a:gd name="T16" fmla="*/ 2147483647 w 2902"/>
                <a:gd name="T17" fmla="*/ 2147483647 h 357"/>
                <a:gd name="T18" fmla="*/ 2147483647 w 2902"/>
                <a:gd name="T19" fmla="*/ 2147483647 h 357"/>
                <a:gd name="T20" fmla="*/ 2147483647 w 2902"/>
                <a:gd name="T21" fmla="*/ 2147483647 h 357"/>
                <a:gd name="T22" fmla="*/ 2147483647 w 2902"/>
                <a:gd name="T23" fmla="*/ 2147483647 h 357"/>
                <a:gd name="T24" fmla="*/ 2147483647 w 2902"/>
                <a:gd name="T25" fmla="*/ 2147483647 h 357"/>
                <a:gd name="T26" fmla="*/ 2147483647 w 2902"/>
                <a:gd name="T27" fmla="*/ 2147483647 h 357"/>
                <a:gd name="T28" fmla="*/ 2147483647 w 2902"/>
                <a:gd name="T29" fmla="*/ 2147483647 h 357"/>
                <a:gd name="T30" fmla="*/ 2147483647 w 2902"/>
                <a:gd name="T31" fmla="*/ 2147483647 h 357"/>
                <a:gd name="T32" fmla="*/ 2147483647 w 2902"/>
                <a:gd name="T33" fmla="*/ 2147483647 h 357"/>
                <a:gd name="T34" fmla="*/ 2147483647 w 2902"/>
                <a:gd name="T35" fmla="*/ 2147483647 h 357"/>
                <a:gd name="T36" fmla="*/ 2147483647 w 2902"/>
                <a:gd name="T37" fmla="*/ 2147483647 h 357"/>
                <a:gd name="T38" fmla="*/ 2147483647 w 2902"/>
                <a:gd name="T39" fmla="*/ 2147483647 h 357"/>
                <a:gd name="T40" fmla="*/ 2147483647 w 2902"/>
                <a:gd name="T41" fmla="*/ 2147483647 h 357"/>
                <a:gd name="T42" fmla="*/ 2147483647 w 2902"/>
                <a:gd name="T43" fmla="*/ 2147483647 h 357"/>
                <a:gd name="T44" fmla="*/ 2147483647 w 2902"/>
                <a:gd name="T45" fmla="*/ 2147483647 h 357"/>
                <a:gd name="T46" fmla="*/ 2147483647 w 2902"/>
                <a:gd name="T47" fmla="*/ 2147483647 h 357"/>
                <a:gd name="T48" fmla="*/ 2147483647 w 2902"/>
                <a:gd name="T49" fmla="*/ 2147483647 h 357"/>
                <a:gd name="T50" fmla="*/ 2147483647 w 2902"/>
                <a:gd name="T51" fmla="*/ 2147483647 h 357"/>
                <a:gd name="T52" fmla="*/ 2147483647 w 2902"/>
                <a:gd name="T53" fmla="*/ 2147483647 h 357"/>
                <a:gd name="T54" fmla="*/ 2147483647 w 2902"/>
                <a:gd name="T55" fmla="*/ 2147483647 h 357"/>
                <a:gd name="T56" fmla="*/ 2147483647 w 2902"/>
                <a:gd name="T57" fmla="*/ 2147483647 h 357"/>
                <a:gd name="T58" fmla="*/ 2147483647 w 2902"/>
                <a:gd name="T59" fmla="*/ 2147483647 h 357"/>
                <a:gd name="T60" fmla="*/ 2147483647 w 2902"/>
                <a:gd name="T61" fmla="*/ 2147483647 h 357"/>
                <a:gd name="T62" fmla="*/ 2147483647 w 2902"/>
                <a:gd name="T63" fmla="*/ 2147483647 h 357"/>
                <a:gd name="T64" fmla="*/ 2147483647 w 2902"/>
                <a:gd name="T65" fmla="*/ 2147483647 h 357"/>
                <a:gd name="T66" fmla="*/ 2147483647 w 2902"/>
                <a:gd name="T67" fmla="*/ 2147483647 h 357"/>
                <a:gd name="T68" fmla="*/ 2147483647 w 2902"/>
                <a:gd name="T69" fmla="*/ 2147483647 h 357"/>
                <a:gd name="T70" fmla="*/ 2147483647 w 2902"/>
                <a:gd name="T71" fmla="*/ 2147483647 h 357"/>
                <a:gd name="T72" fmla="*/ 2147483647 w 2902"/>
                <a:gd name="T73" fmla="*/ 2147483647 h 357"/>
                <a:gd name="T74" fmla="*/ 2147483647 w 2902"/>
                <a:gd name="T75" fmla="*/ 2147483647 h 357"/>
                <a:gd name="T76" fmla="*/ 2147483647 w 2902"/>
                <a:gd name="T77" fmla="*/ 2147483647 h 357"/>
                <a:gd name="T78" fmla="*/ 2147483647 w 2902"/>
                <a:gd name="T79" fmla="*/ 2147483647 h 357"/>
                <a:gd name="T80" fmla="*/ 2147483647 w 2902"/>
                <a:gd name="T81" fmla="*/ 2147483647 h 357"/>
                <a:gd name="T82" fmla="*/ 2147483647 w 2902"/>
                <a:gd name="T83" fmla="*/ 2147483647 h 357"/>
                <a:gd name="T84" fmla="*/ 2147483647 w 2902"/>
                <a:gd name="T85" fmla="*/ 2147483647 h 357"/>
                <a:gd name="T86" fmla="*/ 2147483647 w 2902"/>
                <a:gd name="T87" fmla="*/ 2147483647 h 357"/>
                <a:gd name="T88" fmla="*/ 2147483647 w 2902"/>
                <a:gd name="T89" fmla="*/ 2147483647 h 357"/>
                <a:gd name="T90" fmla="*/ 2147483647 w 2902"/>
                <a:gd name="T91" fmla="*/ 2147483647 h 357"/>
                <a:gd name="T92" fmla="*/ 2147483647 w 2902"/>
                <a:gd name="T93" fmla="*/ 2147483647 h 35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2902"/>
                <a:gd name="T142" fmla="*/ 0 h 357"/>
                <a:gd name="T143" fmla="*/ 2902 w 2902"/>
                <a:gd name="T144" fmla="*/ 357 h 35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2902" h="357">
                  <a:moveTo>
                    <a:pt x="0" y="0"/>
                  </a:moveTo>
                  <a:lnTo>
                    <a:pt x="23" y="0"/>
                  </a:lnTo>
                  <a:lnTo>
                    <a:pt x="23" y="14"/>
                  </a:lnTo>
                  <a:lnTo>
                    <a:pt x="119" y="14"/>
                  </a:lnTo>
                  <a:lnTo>
                    <a:pt x="119" y="34"/>
                  </a:lnTo>
                  <a:lnTo>
                    <a:pt x="176" y="34"/>
                  </a:lnTo>
                  <a:lnTo>
                    <a:pt x="176" y="48"/>
                  </a:lnTo>
                  <a:lnTo>
                    <a:pt x="309" y="48"/>
                  </a:lnTo>
                  <a:lnTo>
                    <a:pt x="309" y="65"/>
                  </a:lnTo>
                  <a:lnTo>
                    <a:pt x="357" y="65"/>
                  </a:lnTo>
                  <a:lnTo>
                    <a:pt x="357" y="85"/>
                  </a:lnTo>
                  <a:lnTo>
                    <a:pt x="428" y="85"/>
                  </a:lnTo>
                  <a:lnTo>
                    <a:pt x="428" y="99"/>
                  </a:lnTo>
                  <a:lnTo>
                    <a:pt x="530" y="99"/>
                  </a:lnTo>
                  <a:lnTo>
                    <a:pt x="530" y="113"/>
                  </a:lnTo>
                  <a:lnTo>
                    <a:pt x="586" y="113"/>
                  </a:lnTo>
                  <a:lnTo>
                    <a:pt x="586" y="128"/>
                  </a:lnTo>
                  <a:lnTo>
                    <a:pt x="629" y="128"/>
                  </a:lnTo>
                  <a:lnTo>
                    <a:pt x="629" y="139"/>
                  </a:lnTo>
                  <a:lnTo>
                    <a:pt x="685" y="139"/>
                  </a:lnTo>
                  <a:lnTo>
                    <a:pt x="685" y="156"/>
                  </a:lnTo>
                  <a:lnTo>
                    <a:pt x="731" y="156"/>
                  </a:lnTo>
                  <a:lnTo>
                    <a:pt x="731" y="170"/>
                  </a:lnTo>
                  <a:lnTo>
                    <a:pt x="900" y="170"/>
                  </a:lnTo>
                  <a:lnTo>
                    <a:pt x="900" y="190"/>
                  </a:lnTo>
                  <a:lnTo>
                    <a:pt x="946" y="190"/>
                  </a:lnTo>
                  <a:lnTo>
                    <a:pt x="946" y="201"/>
                  </a:lnTo>
                  <a:lnTo>
                    <a:pt x="1096" y="201"/>
                  </a:lnTo>
                  <a:lnTo>
                    <a:pt x="1096" y="212"/>
                  </a:lnTo>
                  <a:lnTo>
                    <a:pt x="1161" y="212"/>
                  </a:lnTo>
                  <a:lnTo>
                    <a:pt x="1161" y="221"/>
                  </a:lnTo>
                  <a:lnTo>
                    <a:pt x="1566" y="221"/>
                  </a:lnTo>
                  <a:lnTo>
                    <a:pt x="1566" y="232"/>
                  </a:lnTo>
                  <a:lnTo>
                    <a:pt x="1702" y="232"/>
                  </a:lnTo>
                  <a:lnTo>
                    <a:pt x="1702" y="241"/>
                  </a:lnTo>
                  <a:lnTo>
                    <a:pt x="2007" y="241"/>
                  </a:lnTo>
                  <a:lnTo>
                    <a:pt x="2007" y="261"/>
                  </a:lnTo>
                  <a:lnTo>
                    <a:pt x="2299" y="261"/>
                  </a:lnTo>
                  <a:lnTo>
                    <a:pt x="2299" y="275"/>
                  </a:lnTo>
                  <a:lnTo>
                    <a:pt x="2387" y="275"/>
                  </a:lnTo>
                  <a:lnTo>
                    <a:pt x="2387" y="286"/>
                  </a:lnTo>
                  <a:lnTo>
                    <a:pt x="2540" y="286"/>
                  </a:lnTo>
                  <a:lnTo>
                    <a:pt x="2540" y="297"/>
                  </a:lnTo>
                  <a:lnTo>
                    <a:pt x="2593" y="297"/>
                  </a:lnTo>
                  <a:lnTo>
                    <a:pt x="2593" y="317"/>
                  </a:lnTo>
                  <a:lnTo>
                    <a:pt x="2902" y="317"/>
                  </a:lnTo>
                  <a:lnTo>
                    <a:pt x="2902" y="357"/>
                  </a:lnTo>
                </a:path>
              </a:pathLst>
            </a:custGeom>
            <a:noFill/>
            <a:ln w="28575">
              <a:solidFill>
                <a:schemeClr val="bg1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25304" name="TextBox 34"/>
          <p:cNvSpPr txBox="1">
            <a:spLocks noChangeArrowheads="1"/>
          </p:cNvSpPr>
          <p:nvPr/>
        </p:nvSpPr>
        <p:spPr bwMode="auto">
          <a:xfrm rot="-5400000">
            <a:off x="-493734" y="3554222"/>
            <a:ext cx="3869970" cy="289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FFFF00"/>
              </a:buClr>
              <a:buChar char="•"/>
              <a:defRPr sz="3200">
                <a:solidFill>
                  <a:schemeClr val="bg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FFFF00"/>
              </a:buClr>
              <a:buChar char="–"/>
              <a:defRPr sz="2800">
                <a:solidFill>
                  <a:schemeClr val="bg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FFFF00"/>
              </a:buClr>
              <a:buChar char="–"/>
              <a:defRPr sz="2000">
                <a:solidFill>
                  <a:schemeClr val="bg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9pPr>
          </a:lstStyle>
          <a:p>
            <a:pPr>
              <a:lnSpc>
                <a:spcPct val="80000"/>
              </a:lnSpc>
              <a:spcBef>
                <a:spcPct val="50000"/>
              </a:spcBef>
              <a:buClr>
                <a:srgbClr val="F0741C"/>
              </a:buClr>
              <a:buFontTx/>
              <a:buNone/>
            </a:pPr>
            <a:r>
              <a:rPr lang="en-US" altLang="en-US" sz="1600" b="1">
                <a:solidFill>
                  <a:prstClr val="black"/>
                </a:solidFill>
                <a:ea typeface="PMingLiU" charset="0"/>
              </a:rPr>
              <a:t>Proportion without distant recurrence</a:t>
            </a:r>
          </a:p>
        </p:txBody>
      </p:sp>
      <p:sp>
        <p:nvSpPr>
          <p:cNvPr id="225305" name="TextBox 35"/>
          <p:cNvSpPr txBox="1">
            <a:spLocks noChangeArrowheads="1"/>
          </p:cNvSpPr>
          <p:nvPr/>
        </p:nvSpPr>
        <p:spPr bwMode="auto">
          <a:xfrm>
            <a:off x="3699273" y="5956300"/>
            <a:ext cx="73116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FFFF00"/>
              </a:buClr>
              <a:buChar char="•"/>
              <a:defRPr sz="3200">
                <a:solidFill>
                  <a:schemeClr val="bg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FFFF00"/>
              </a:buClr>
              <a:buChar char="–"/>
              <a:defRPr sz="2800">
                <a:solidFill>
                  <a:schemeClr val="bg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FFFF00"/>
              </a:buClr>
              <a:buChar char="–"/>
              <a:defRPr sz="2000">
                <a:solidFill>
                  <a:schemeClr val="bg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600" b="1">
                <a:solidFill>
                  <a:prstClr val="black"/>
                </a:solidFill>
                <a:ea typeface="PMingLiU" charset="0"/>
              </a:rPr>
              <a:t>Years</a:t>
            </a:r>
          </a:p>
        </p:txBody>
      </p:sp>
      <p:sp>
        <p:nvSpPr>
          <p:cNvPr id="225306" name="Rectangle 34"/>
          <p:cNvSpPr>
            <a:spLocks noChangeArrowheads="1"/>
          </p:cNvSpPr>
          <p:nvPr/>
        </p:nvSpPr>
        <p:spPr bwMode="auto">
          <a:xfrm>
            <a:off x="1656162" y="1816103"/>
            <a:ext cx="32504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Clr>
                <a:srgbClr val="FFFF00"/>
              </a:buClr>
              <a:buChar char="•"/>
              <a:defRPr sz="3200">
                <a:solidFill>
                  <a:schemeClr val="bg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FFFF00"/>
              </a:buClr>
              <a:buChar char="–"/>
              <a:defRPr sz="2800">
                <a:solidFill>
                  <a:schemeClr val="bg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FFFF00"/>
              </a:buClr>
              <a:buChar char="–"/>
              <a:defRPr sz="2000">
                <a:solidFill>
                  <a:schemeClr val="bg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400" b="1">
                <a:solidFill>
                  <a:prstClr val="black"/>
                </a:solidFill>
                <a:ea typeface="PMingLiU" charset="0"/>
              </a:rPr>
              <a:t>1.0</a:t>
            </a:r>
          </a:p>
        </p:txBody>
      </p:sp>
      <p:sp>
        <p:nvSpPr>
          <p:cNvPr id="225307" name="Rectangle 35"/>
          <p:cNvSpPr>
            <a:spLocks noChangeArrowheads="1"/>
          </p:cNvSpPr>
          <p:nvPr/>
        </p:nvSpPr>
        <p:spPr bwMode="auto">
          <a:xfrm>
            <a:off x="1657351" y="2171704"/>
            <a:ext cx="325041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Clr>
                <a:srgbClr val="FFFF00"/>
              </a:buClr>
              <a:buChar char="•"/>
              <a:defRPr sz="3200">
                <a:solidFill>
                  <a:schemeClr val="bg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FFFF00"/>
              </a:buClr>
              <a:buChar char="–"/>
              <a:defRPr sz="2800">
                <a:solidFill>
                  <a:schemeClr val="bg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FFFF00"/>
              </a:buClr>
              <a:buChar char="–"/>
              <a:defRPr sz="2000">
                <a:solidFill>
                  <a:schemeClr val="bg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400" b="1">
                <a:solidFill>
                  <a:prstClr val="black"/>
                </a:solidFill>
                <a:ea typeface="PMingLiU" charset="0"/>
              </a:rPr>
              <a:t>0.9</a:t>
            </a:r>
          </a:p>
        </p:txBody>
      </p:sp>
      <p:sp>
        <p:nvSpPr>
          <p:cNvPr id="225308" name="Rectangle 36"/>
          <p:cNvSpPr>
            <a:spLocks noChangeArrowheads="1"/>
          </p:cNvSpPr>
          <p:nvPr/>
        </p:nvSpPr>
        <p:spPr bwMode="auto">
          <a:xfrm>
            <a:off x="1657351" y="2543179"/>
            <a:ext cx="325041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Clr>
                <a:srgbClr val="FFFF00"/>
              </a:buClr>
              <a:buChar char="•"/>
              <a:defRPr sz="3200">
                <a:solidFill>
                  <a:schemeClr val="bg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FFFF00"/>
              </a:buClr>
              <a:buChar char="–"/>
              <a:defRPr sz="2800">
                <a:solidFill>
                  <a:schemeClr val="bg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FFFF00"/>
              </a:buClr>
              <a:buChar char="–"/>
              <a:defRPr sz="2000">
                <a:solidFill>
                  <a:schemeClr val="bg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400" b="1">
                <a:solidFill>
                  <a:prstClr val="black"/>
                </a:solidFill>
                <a:ea typeface="PMingLiU" charset="0"/>
              </a:rPr>
              <a:t>0.8</a:t>
            </a:r>
          </a:p>
        </p:txBody>
      </p:sp>
      <p:sp>
        <p:nvSpPr>
          <p:cNvPr id="225309" name="Rectangle 37"/>
          <p:cNvSpPr>
            <a:spLocks noChangeArrowheads="1"/>
          </p:cNvSpPr>
          <p:nvPr/>
        </p:nvSpPr>
        <p:spPr bwMode="auto">
          <a:xfrm>
            <a:off x="1657351" y="2909892"/>
            <a:ext cx="325041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Clr>
                <a:srgbClr val="FFFF00"/>
              </a:buClr>
              <a:buChar char="•"/>
              <a:defRPr sz="3200">
                <a:solidFill>
                  <a:schemeClr val="bg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FFFF00"/>
              </a:buClr>
              <a:buChar char="–"/>
              <a:defRPr sz="2800">
                <a:solidFill>
                  <a:schemeClr val="bg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FFFF00"/>
              </a:buClr>
              <a:buChar char="–"/>
              <a:defRPr sz="2000">
                <a:solidFill>
                  <a:schemeClr val="bg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400" b="1">
                <a:solidFill>
                  <a:prstClr val="black"/>
                </a:solidFill>
                <a:ea typeface="PMingLiU" charset="0"/>
              </a:rPr>
              <a:t>0.7</a:t>
            </a:r>
          </a:p>
        </p:txBody>
      </p:sp>
      <p:sp>
        <p:nvSpPr>
          <p:cNvPr id="225310" name="Rectangle 38"/>
          <p:cNvSpPr>
            <a:spLocks noChangeArrowheads="1"/>
          </p:cNvSpPr>
          <p:nvPr/>
        </p:nvSpPr>
        <p:spPr bwMode="auto">
          <a:xfrm>
            <a:off x="1657351" y="3271842"/>
            <a:ext cx="325041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Clr>
                <a:srgbClr val="FFFF00"/>
              </a:buClr>
              <a:buChar char="•"/>
              <a:defRPr sz="3200">
                <a:solidFill>
                  <a:schemeClr val="bg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FFFF00"/>
              </a:buClr>
              <a:buChar char="–"/>
              <a:defRPr sz="2800">
                <a:solidFill>
                  <a:schemeClr val="bg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FFFF00"/>
              </a:buClr>
              <a:buChar char="–"/>
              <a:defRPr sz="2000">
                <a:solidFill>
                  <a:schemeClr val="bg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400" b="1">
                <a:solidFill>
                  <a:prstClr val="black"/>
                </a:solidFill>
                <a:ea typeface="PMingLiU" charset="0"/>
              </a:rPr>
              <a:t>0.6</a:t>
            </a:r>
          </a:p>
        </p:txBody>
      </p:sp>
      <p:sp>
        <p:nvSpPr>
          <p:cNvPr id="225311" name="Rectangle 39"/>
          <p:cNvSpPr>
            <a:spLocks noChangeArrowheads="1"/>
          </p:cNvSpPr>
          <p:nvPr/>
        </p:nvSpPr>
        <p:spPr bwMode="auto">
          <a:xfrm>
            <a:off x="1657351" y="3640142"/>
            <a:ext cx="325041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Clr>
                <a:srgbClr val="FFFF00"/>
              </a:buClr>
              <a:buChar char="•"/>
              <a:defRPr sz="3200">
                <a:solidFill>
                  <a:schemeClr val="bg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FFFF00"/>
              </a:buClr>
              <a:buChar char="–"/>
              <a:defRPr sz="2800">
                <a:solidFill>
                  <a:schemeClr val="bg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FFFF00"/>
              </a:buClr>
              <a:buChar char="–"/>
              <a:defRPr sz="2000">
                <a:solidFill>
                  <a:schemeClr val="bg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400" b="1">
                <a:solidFill>
                  <a:prstClr val="black"/>
                </a:solidFill>
                <a:ea typeface="PMingLiU" charset="0"/>
              </a:rPr>
              <a:t>0.5</a:t>
            </a:r>
          </a:p>
        </p:txBody>
      </p:sp>
      <p:sp>
        <p:nvSpPr>
          <p:cNvPr id="225312" name="Rectangle 40"/>
          <p:cNvSpPr>
            <a:spLocks noChangeArrowheads="1"/>
          </p:cNvSpPr>
          <p:nvPr/>
        </p:nvSpPr>
        <p:spPr bwMode="auto">
          <a:xfrm>
            <a:off x="1657351" y="4002090"/>
            <a:ext cx="325041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Clr>
                <a:srgbClr val="FFFF00"/>
              </a:buClr>
              <a:buChar char="•"/>
              <a:defRPr sz="3200">
                <a:solidFill>
                  <a:schemeClr val="bg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FFFF00"/>
              </a:buClr>
              <a:buChar char="–"/>
              <a:defRPr sz="2800">
                <a:solidFill>
                  <a:schemeClr val="bg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FFFF00"/>
              </a:buClr>
              <a:buChar char="–"/>
              <a:defRPr sz="2000">
                <a:solidFill>
                  <a:schemeClr val="bg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400" b="1">
                <a:solidFill>
                  <a:prstClr val="black"/>
                </a:solidFill>
                <a:ea typeface="PMingLiU" charset="0"/>
              </a:rPr>
              <a:t>0.4</a:t>
            </a:r>
          </a:p>
        </p:txBody>
      </p:sp>
      <p:sp>
        <p:nvSpPr>
          <p:cNvPr id="225313" name="Rectangle 41"/>
          <p:cNvSpPr>
            <a:spLocks noChangeArrowheads="1"/>
          </p:cNvSpPr>
          <p:nvPr/>
        </p:nvSpPr>
        <p:spPr bwMode="auto">
          <a:xfrm>
            <a:off x="1657351" y="4362450"/>
            <a:ext cx="325041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Clr>
                <a:srgbClr val="FFFF00"/>
              </a:buClr>
              <a:buChar char="•"/>
              <a:defRPr sz="3200">
                <a:solidFill>
                  <a:schemeClr val="bg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FFFF00"/>
              </a:buClr>
              <a:buChar char="–"/>
              <a:defRPr sz="2800">
                <a:solidFill>
                  <a:schemeClr val="bg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FFFF00"/>
              </a:buClr>
              <a:buChar char="–"/>
              <a:defRPr sz="2000">
                <a:solidFill>
                  <a:schemeClr val="bg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400" b="1">
                <a:solidFill>
                  <a:prstClr val="black"/>
                </a:solidFill>
                <a:ea typeface="PMingLiU" charset="0"/>
              </a:rPr>
              <a:t>0.3</a:t>
            </a:r>
          </a:p>
        </p:txBody>
      </p:sp>
      <p:sp>
        <p:nvSpPr>
          <p:cNvPr id="225314" name="Rectangle 42"/>
          <p:cNvSpPr>
            <a:spLocks noChangeArrowheads="1"/>
          </p:cNvSpPr>
          <p:nvPr/>
        </p:nvSpPr>
        <p:spPr bwMode="auto">
          <a:xfrm>
            <a:off x="1657351" y="4721229"/>
            <a:ext cx="325041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Clr>
                <a:srgbClr val="FFFF00"/>
              </a:buClr>
              <a:buChar char="•"/>
              <a:defRPr sz="3200">
                <a:solidFill>
                  <a:schemeClr val="bg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FFFF00"/>
              </a:buClr>
              <a:buChar char="–"/>
              <a:defRPr sz="2800">
                <a:solidFill>
                  <a:schemeClr val="bg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FFFF00"/>
              </a:buClr>
              <a:buChar char="–"/>
              <a:defRPr sz="2000">
                <a:solidFill>
                  <a:schemeClr val="bg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400" b="1">
                <a:solidFill>
                  <a:prstClr val="black"/>
                </a:solidFill>
                <a:ea typeface="PMingLiU" charset="0"/>
              </a:rPr>
              <a:t>0.2</a:t>
            </a:r>
          </a:p>
        </p:txBody>
      </p:sp>
      <p:sp>
        <p:nvSpPr>
          <p:cNvPr id="225315" name="Rectangle 43"/>
          <p:cNvSpPr>
            <a:spLocks noChangeArrowheads="1"/>
          </p:cNvSpPr>
          <p:nvPr/>
        </p:nvSpPr>
        <p:spPr bwMode="auto">
          <a:xfrm>
            <a:off x="1657351" y="5102229"/>
            <a:ext cx="325041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Clr>
                <a:srgbClr val="FFFF00"/>
              </a:buClr>
              <a:buChar char="•"/>
              <a:defRPr sz="3200">
                <a:solidFill>
                  <a:schemeClr val="bg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FFFF00"/>
              </a:buClr>
              <a:buChar char="–"/>
              <a:defRPr sz="2800">
                <a:solidFill>
                  <a:schemeClr val="bg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FFFF00"/>
              </a:buClr>
              <a:buChar char="–"/>
              <a:defRPr sz="2000">
                <a:solidFill>
                  <a:schemeClr val="bg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400" b="1">
                <a:solidFill>
                  <a:prstClr val="black"/>
                </a:solidFill>
                <a:ea typeface="PMingLiU" charset="0"/>
              </a:rPr>
              <a:t>0.1</a:t>
            </a:r>
          </a:p>
        </p:txBody>
      </p:sp>
      <p:sp>
        <p:nvSpPr>
          <p:cNvPr id="225316" name="Rectangle 44"/>
          <p:cNvSpPr>
            <a:spLocks noChangeArrowheads="1"/>
          </p:cNvSpPr>
          <p:nvPr/>
        </p:nvSpPr>
        <p:spPr bwMode="auto">
          <a:xfrm>
            <a:off x="2587228" y="5676904"/>
            <a:ext cx="21312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Clr>
                <a:srgbClr val="FFFF00"/>
              </a:buClr>
              <a:buChar char="•"/>
              <a:defRPr sz="3200">
                <a:solidFill>
                  <a:schemeClr val="bg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FFFF00"/>
              </a:buClr>
              <a:buChar char="–"/>
              <a:defRPr sz="2800">
                <a:solidFill>
                  <a:schemeClr val="bg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FFFF00"/>
              </a:buClr>
              <a:buChar char="–"/>
              <a:defRPr sz="2000">
                <a:solidFill>
                  <a:schemeClr val="bg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400" b="1">
                <a:solidFill>
                  <a:prstClr val="black"/>
                </a:solidFill>
                <a:ea typeface="PMingLiU" charset="0"/>
              </a:rPr>
              <a:t>2</a:t>
            </a:r>
          </a:p>
        </p:txBody>
      </p:sp>
      <p:sp>
        <p:nvSpPr>
          <p:cNvPr id="225317" name="Rectangle 45"/>
          <p:cNvSpPr>
            <a:spLocks noChangeArrowheads="1"/>
          </p:cNvSpPr>
          <p:nvPr/>
        </p:nvSpPr>
        <p:spPr bwMode="auto">
          <a:xfrm>
            <a:off x="3217071" y="5678492"/>
            <a:ext cx="21312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Clr>
                <a:srgbClr val="FFFF00"/>
              </a:buClr>
              <a:buChar char="•"/>
              <a:defRPr sz="3200">
                <a:solidFill>
                  <a:schemeClr val="bg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FFFF00"/>
              </a:buClr>
              <a:buChar char="–"/>
              <a:defRPr sz="2800">
                <a:solidFill>
                  <a:schemeClr val="bg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FFFF00"/>
              </a:buClr>
              <a:buChar char="–"/>
              <a:defRPr sz="2000">
                <a:solidFill>
                  <a:schemeClr val="bg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400" b="1">
                <a:solidFill>
                  <a:prstClr val="black"/>
                </a:solidFill>
                <a:ea typeface="PMingLiU" charset="0"/>
              </a:rPr>
              <a:t>4</a:t>
            </a:r>
          </a:p>
        </p:txBody>
      </p:sp>
      <p:sp>
        <p:nvSpPr>
          <p:cNvPr id="225318" name="Rectangle 46"/>
          <p:cNvSpPr>
            <a:spLocks noChangeArrowheads="1"/>
          </p:cNvSpPr>
          <p:nvPr/>
        </p:nvSpPr>
        <p:spPr bwMode="auto">
          <a:xfrm>
            <a:off x="3863581" y="5680079"/>
            <a:ext cx="211931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Clr>
                <a:srgbClr val="FFFF00"/>
              </a:buClr>
              <a:buChar char="•"/>
              <a:defRPr sz="3200">
                <a:solidFill>
                  <a:schemeClr val="bg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FFFF00"/>
              </a:buClr>
              <a:buChar char="–"/>
              <a:defRPr sz="2800">
                <a:solidFill>
                  <a:schemeClr val="bg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FFFF00"/>
              </a:buClr>
              <a:buChar char="–"/>
              <a:defRPr sz="2000">
                <a:solidFill>
                  <a:schemeClr val="bg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400" b="1">
                <a:solidFill>
                  <a:prstClr val="black"/>
                </a:solidFill>
                <a:ea typeface="PMingLiU" charset="0"/>
              </a:rPr>
              <a:t>6</a:t>
            </a:r>
          </a:p>
        </p:txBody>
      </p:sp>
      <p:sp>
        <p:nvSpPr>
          <p:cNvPr id="225319" name="Rectangle 47"/>
          <p:cNvSpPr>
            <a:spLocks noChangeArrowheads="1"/>
          </p:cNvSpPr>
          <p:nvPr/>
        </p:nvSpPr>
        <p:spPr bwMode="auto">
          <a:xfrm>
            <a:off x="4498183" y="5678492"/>
            <a:ext cx="21312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Clr>
                <a:srgbClr val="FFFF00"/>
              </a:buClr>
              <a:buChar char="•"/>
              <a:defRPr sz="3200">
                <a:solidFill>
                  <a:schemeClr val="bg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FFFF00"/>
              </a:buClr>
              <a:buChar char="–"/>
              <a:defRPr sz="2800">
                <a:solidFill>
                  <a:schemeClr val="bg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FFFF00"/>
              </a:buClr>
              <a:buChar char="–"/>
              <a:defRPr sz="2000">
                <a:solidFill>
                  <a:schemeClr val="bg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400" b="1">
                <a:solidFill>
                  <a:prstClr val="black"/>
                </a:solidFill>
                <a:ea typeface="PMingLiU" charset="0"/>
              </a:rPr>
              <a:t>8</a:t>
            </a:r>
          </a:p>
        </p:txBody>
      </p:sp>
      <p:sp>
        <p:nvSpPr>
          <p:cNvPr id="225320" name="Rectangle 48"/>
          <p:cNvSpPr>
            <a:spLocks noChangeArrowheads="1"/>
          </p:cNvSpPr>
          <p:nvPr/>
        </p:nvSpPr>
        <p:spPr bwMode="auto">
          <a:xfrm>
            <a:off x="5094687" y="5680079"/>
            <a:ext cx="288131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Clr>
                <a:srgbClr val="FFFF00"/>
              </a:buClr>
              <a:buChar char="•"/>
              <a:defRPr sz="3200">
                <a:solidFill>
                  <a:schemeClr val="bg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FFFF00"/>
              </a:buClr>
              <a:buChar char="–"/>
              <a:defRPr sz="2800">
                <a:solidFill>
                  <a:schemeClr val="bg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FFFF00"/>
              </a:buClr>
              <a:buChar char="–"/>
              <a:defRPr sz="2000">
                <a:solidFill>
                  <a:schemeClr val="bg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400" b="1">
                <a:solidFill>
                  <a:prstClr val="black"/>
                </a:solidFill>
                <a:ea typeface="PMingLiU" charset="0"/>
              </a:rPr>
              <a:t>10</a:t>
            </a:r>
          </a:p>
        </p:txBody>
      </p:sp>
      <p:sp>
        <p:nvSpPr>
          <p:cNvPr id="225321" name="Rectangle 49"/>
          <p:cNvSpPr>
            <a:spLocks noChangeArrowheads="1"/>
          </p:cNvSpPr>
          <p:nvPr/>
        </p:nvSpPr>
        <p:spPr bwMode="auto">
          <a:xfrm>
            <a:off x="5731671" y="5680079"/>
            <a:ext cx="288131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Clr>
                <a:srgbClr val="FFFF00"/>
              </a:buClr>
              <a:buChar char="•"/>
              <a:defRPr sz="3200">
                <a:solidFill>
                  <a:schemeClr val="bg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FFFF00"/>
              </a:buClr>
              <a:buChar char="–"/>
              <a:defRPr sz="2800">
                <a:solidFill>
                  <a:schemeClr val="bg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FFFF00"/>
              </a:buClr>
              <a:buChar char="–"/>
              <a:defRPr sz="2000">
                <a:solidFill>
                  <a:schemeClr val="bg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400" b="1">
                <a:solidFill>
                  <a:prstClr val="black"/>
                </a:solidFill>
                <a:ea typeface="PMingLiU" charset="0"/>
              </a:rPr>
              <a:t>12</a:t>
            </a:r>
          </a:p>
        </p:txBody>
      </p:sp>
      <p:sp>
        <p:nvSpPr>
          <p:cNvPr id="225322" name="Rectangle 50"/>
          <p:cNvSpPr>
            <a:spLocks noChangeArrowheads="1"/>
          </p:cNvSpPr>
          <p:nvPr/>
        </p:nvSpPr>
        <p:spPr bwMode="auto">
          <a:xfrm>
            <a:off x="1909765" y="5678492"/>
            <a:ext cx="21312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Clr>
                <a:srgbClr val="FFFF00"/>
              </a:buClr>
              <a:buChar char="•"/>
              <a:defRPr sz="3200">
                <a:solidFill>
                  <a:schemeClr val="bg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FFFF00"/>
              </a:buClr>
              <a:buChar char="–"/>
              <a:defRPr sz="2800">
                <a:solidFill>
                  <a:schemeClr val="bg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FFFF00"/>
              </a:buClr>
              <a:buChar char="–"/>
              <a:defRPr sz="2000">
                <a:solidFill>
                  <a:schemeClr val="bg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400" b="1">
                <a:solidFill>
                  <a:prstClr val="black"/>
                </a:solidFill>
                <a:ea typeface="PMingLiU" charset="0"/>
              </a:rPr>
              <a:t>0</a:t>
            </a:r>
          </a:p>
        </p:txBody>
      </p:sp>
      <p:grpSp>
        <p:nvGrpSpPr>
          <p:cNvPr id="3" name="Group 83"/>
          <p:cNvGrpSpPr>
            <a:grpSpLocks/>
          </p:cNvGrpSpPr>
          <p:nvPr/>
        </p:nvGrpSpPr>
        <p:grpSpPr bwMode="auto">
          <a:xfrm>
            <a:off x="2286001" y="1962151"/>
            <a:ext cx="3574256" cy="246063"/>
            <a:chOff x="1524000" y="1887538"/>
            <a:chExt cx="4765675" cy="246062"/>
          </a:xfrm>
        </p:grpSpPr>
        <p:sp>
          <p:nvSpPr>
            <p:cNvPr id="225399" name="Freeform 24"/>
            <p:cNvSpPr>
              <a:spLocks/>
            </p:cNvSpPr>
            <p:nvPr/>
          </p:nvSpPr>
          <p:spPr bwMode="auto">
            <a:xfrm>
              <a:off x="1524000" y="1887538"/>
              <a:ext cx="4765675" cy="246062"/>
            </a:xfrm>
            <a:custGeom>
              <a:avLst/>
              <a:gdLst>
                <a:gd name="T0" fmla="*/ 0 w 2901"/>
                <a:gd name="T1" fmla="*/ 0 h 150"/>
                <a:gd name="T2" fmla="*/ 2147483647 w 2901"/>
                <a:gd name="T3" fmla="*/ 0 h 150"/>
                <a:gd name="T4" fmla="*/ 2147483647 w 2901"/>
                <a:gd name="T5" fmla="*/ 2147483647 h 150"/>
                <a:gd name="T6" fmla="*/ 2147483647 w 2901"/>
                <a:gd name="T7" fmla="*/ 2147483647 h 150"/>
                <a:gd name="T8" fmla="*/ 2147483647 w 2901"/>
                <a:gd name="T9" fmla="*/ 2147483647 h 150"/>
                <a:gd name="T10" fmla="*/ 2147483647 w 2901"/>
                <a:gd name="T11" fmla="*/ 2147483647 h 150"/>
                <a:gd name="T12" fmla="*/ 2147483647 w 2901"/>
                <a:gd name="T13" fmla="*/ 2147483647 h 150"/>
                <a:gd name="T14" fmla="*/ 2147483647 w 2901"/>
                <a:gd name="T15" fmla="*/ 2147483647 h 150"/>
                <a:gd name="T16" fmla="*/ 2147483647 w 2901"/>
                <a:gd name="T17" fmla="*/ 2147483647 h 150"/>
                <a:gd name="T18" fmla="*/ 2147483647 w 2901"/>
                <a:gd name="T19" fmla="*/ 2147483647 h 150"/>
                <a:gd name="T20" fmla="*/ 2147483647 w 2901"/>
                <a:gd name="T21" fmla="*/ 2147483647 h 150"/>
                <a:gd name="T22" fmla="*/ 2147483647 w 2901"/>
                <a:gd name="T23" fmla="*/ 2147483647 h 150"/>
                <a:gd name="T24" fmla="*/ 2147483647 w 2901"/>
                <a:gd name="T25" fmla="*/ 2147483647 h 150"/>
                <a:gd name="T26" fmla="*/ 2147483647 w 2901"/>
                <a:gd name="T27" fmla="*/ 2147483647 h 150"/>
                <a:gd name="T28" fmla="*/ 2147483647 w 2901"/>
                <a:gd name="T29" fmla="*/ 2147483647 h 150"/>
                <a:gd name="T30" fmla="*/ 2147483647 w 2901"/>
                <a:gd name="T31" fmla="*/ 2147483647 h 150"/>
                <a:gd name="T32" fmla="*/ 2147483647 w 2901"/>
                <a:gd name="T33" fmla="*/ 2147483647 h 150"/>
                <a:gd name="T34" fmla="*/ 2147483647 w 2901"/>
                <a:gd name="T35" fmla="*/ 2147483647 h 150"/>
                <a:gd name="T36" fmla="*/ 2147483647 w 2901"/>
                <a:gd name="T37" fmla="*/ 2147483647 h 150"/>
                <a:gd name="T38" fmla="*/ 2147483647 w 2901"/>
                <a:gd name="T39" fmla="*/ 2147483647 h 150"/>
                <a:gd name="T40" fmla="*/ 2147483647 w 2901"/>
                <a:gd name="T41" fmla="*/ 2147483647 h 150"/>
                <a:gd name="T42" fmla="*/ 2147483647 w 2901"/>
                <a:gd name="T43" fmla="*/ 2147483647 h 15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2901"/>
                <a:gd name="T67" fmla="*/ 0 h 150"/>
                <a:gd name="T68" fmla="*/ 2901 w 2901"/>
                <a:gd name="T69" fmla="*/ 150 h 15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2901" h="150">
                  <a:moveTo>
                    <a:pt x="0" y="0"/>
                  </a:moveTo>
                  <a:lnTo>
                    <a:pt x="1067" y="0"/>
                  </a:lnTo>
                  <a:lnTo>
                    <a:pt x="1067" y="20"/>
                  </a:lnTo>
                  <a:lnTo>
                    <a:pt x="1356" y="20"/>
                  </a:lnTo>
                  <a:lnTo>
                    <a:pt x="1356" y="34"/>
                  </a:lnTo>
                  <a:lnTo>
                    <a:pt x="1820" y="34"/>
                  </a:lnTo>
                  <a:lnTo>
                    <a:pt x="1820" y="43"/>
                  </a:lnTo>
                  <a:lnTo>
                    <a:pt x="1854" y="43"/>
                  </a:lnTo>
                  <a:lnTo>
                    <a:pt x="1854" y="60"/>
                  </a:lnTo>
                  <a:lnTo>
                    <a:pt x="1945" y="60"/>
                  </a:lnTo>
                  <a:lnTo>
                    <a:pt x="1945" y="74"/>
                  </a:lnTo>
                  <a:lnTo>
                    <a:pt x="2010" y="74"/>
                  </a:lnTo>
                  <a:lnTo>
                    <a:pt x="2010" y="82"/>
                  </a:lnTo>
                  <a:lnTo>
                    <a:pt x="2182" y="82"/>
                  </a:lnTo>
                  <a:lnTo>
                    <a:pt x="2182" y="94"/>
                  </a:lnTo>
                  <a:lnTo>
                    <a:pt x="2199" y="94"/>
                  </a:lnTo>
                  <a:lnTo>
                    <a:pt x="2199" y="102"/>
                  </a:lnTo>
                  <a:lnTo>
                    <a:pt x="2423" y="102"/>
                  </a:lnTo>
                  <a:lnTo>
                    <a:pt x="2423" y="125"/>
                  </a:lnTo>
                  <a:lnTo>
                    <a:pt x="2615" y="125"/>
                  </a:lnTo>
                  <a:lnTo>
                    <a:pt x="2615" y="150"/>
                  </a:lnTo>
                  <a:lnTo>
                    <a:pt x="2901" y="150"/>
                  </a:lnTo>
                </a:path>
              </a:pathLst>
            </a:custGeom>
            <a:noFill/>
            <a:ln w="28575">
              <a:solidFill>
                <a:srgbClr val="00B05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5400" name="Freeform 25"/>
            <p:cNvSpPr>
              <a:spLocks/>
            </p:cNvSpPr>
            <p:nvPr/>
          </p:nvSpPr>
          <p:spPr bwMode="auto">
            <a:xfrm>
              <a:off x="1524000" y="1919288"/>
              <a:ext cx="4765675" cy="173037"/>
            </a:xfrm>
            <a:custGeom>
              <a:avLst/>
              <a:gdLst>
                <a:gd name="T0" fmla="*/ 0 w 2901"/>
                <a:gd name="T1" fmla="*/ 0 h 105"/>
                <a:gd name="T2" fmla="*/ 2147483647 w 2901"/>
                <a:gd name="T3" fmla="*/ 0 h 105"/>
                <a:gd name="T4" fmla="*/ 2147483647 w 2901"/>
                <a:gd name="T5" fmla="*/ 2147483647 h 105"/>
                <a:gd name="T6" fmla="*/ 2147483647 w 2901"/>
                <a:gd name="T7" fmla="*/ 2147483647 h 105"/>
                <a:gd name="T8" fmla="*/ 2147483647 w 2901"/>
                <a:gd name="T9" fmla="*/ 2147483647 h 105"/>
                <a:gd name="T10" fmla="*/ 2147483647 w 2901"/>
                <a:gd name="T11" fmla="*/ 2147483647 h 105"/>
                <a:gd name="T12" fmla="*/ 2147483647 w 2901"/>
                <a:gd name="T13" fmla="*/ 2147483647 h 105"/>
                <a:gd name="T14" fmla="*/ 2147483647 w 2901"/>
                <a:gd name="T15" fmla="*/ 2147483647 h 105"/>
                <a:gd name="T16" fmla="*/ 2147483647 w 2901"/>
                <a:gd name="T17" fmla="*/ 2147483647 h 105"/>
                <a:gd name="T18" fmla="*/ 2147483647 w 2901"/>
                <a:gd name="T19" fmla="*/ 2147483647 h 105"/>
                <a:gd name="T20" fmla="*/ 2147483647 w 2901"/>
                <a:gd name="T21" fmla="*/ 2147483647 h 105"/>
                <a:gd name="T22" fmla="*/ 2147483647 w 2901"/>
                <a:gd name="T23" fmla="*/ 2147483647 h 105"/>
                <a:gd name="T24" fmla="*/ 2147483647 w 2901"/>
                <a:gd name="T25" fmla="*/ 2147483647 h 10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901"/>
                <a:gd name="T40" fmla="*/ 0 h 105"/>
                <a:gd name="T41" fmla="*/ 2901 w 2901"/>
                <a:gd name="T42" fmla="*/ 105 h 105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901" h="105">
                  <a:moveTo>
                    <a:pt x="0" y="0"/>
                  </a:moveTo>
                  <a:lnTo>
                    <a:pt x="574" y="0"/>
                  </a:lnTo>
                  <a:lnTo>
                    <a:pt x="574" y="14"/>
                  </a:lnTo>
                  <a:lnTo>
                    <a:pt x="603" y="14"/>
                  </a:lnTo>
                  <a:lnTo>
                    <a:pt x="603" y="28"/>
                  </a:lnTo>
                  <a:lnTo>
                    <a:pt x="965" y="28"/>
                  </a:lnTo>
                  <a:lnTo>
                    <a:pt x="965" y="43"/>
                  </a:lnTo>
                  <a:lnTo>
                    <a:pt x="2001" y="43"/>
                  </a:lnTo>
                  <a:lnTo>
                    <a:pt x="2015" y="57"/>
                  </a:lnTo>
                  <a:lnTo>
                    <a:pt x="2876" y="57"/>
                  </a:lnTo>
                  <a:lnTo>
                    <a:pt x="2876" y="88"/>
                  </a:lnTo>
                  <a:lnTo>
                    <a:pt x="2901" y="88"/>
                  </a:lnTo>
                  <a:lnTo>
                    <a:pt x="2901" y="105"/>
                  </a:lnTo>
                </a:path>
              </a:pathLst>
            </a:custGeom>
            <a:noFill/>
            <a:ln w="28575">
              <a:solidFill>
                <a:srgbClr val="00B050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" name="Group 85"/>
          <p:cNvGrpSpPr>
            <a:grpSpLocks/>
          </p:cNvGrpSpPr>
          <p:nvPr/>
        </p:nvGrpSpPr>
        <p:grpSpPr bwMode="auto">
          <a:xfrm>
            <a:off x="2343151" y="1960563"/>
            <a:ext cx="3482579" cy="704850"/>
            <a:chOff x="1600200" y="1885950"/>
            <a:chExt cx="4643438" cy="704850"/>
          </a:xfrm>
        </p:grpSpPr>
        <p:sp>
          <p:nvSpPr>
            <p:cNvPr id="225397" name="Freeform 24"/>
            <p:cNvSpPr>
              <a:spLocks/>
            </p:cNvSpPr>
            <p:nvPr/>
          </p:nvSpPr>
          <p:spPr bwMode="auto">
            <a:xfrm>
              <a:off x="1739900" y="1885950"/>
              <a:ext cx="4503738" cy="412750"/>
            </a:xfrm>
            <a:custGeom>
              <a:avLst/>
              <a:gdLst>
                <a:gd name="T0" fmla="*/ 0 w 2755"/>
                <a:gd name="T1" fmla="*/ 0 h 252"/>
                <a:gd name="T2" fmla="*/ 2147483647 w 2755"/>
                <a:gd name="T3" fmla="*/ 0 h 252"/>
                <a:gd name="T4" fmla="*/ 2147483647 w 2755"/>
                <a:gd name="T5" fmla="*/ 2147483647 h 252"/>
                <a:gd name="T6" fmla="*/ 2147483647 w 2755"/>
                <a:gd name="T7" fmla="*/ 2147483647 h 252"/>
                <a:gd name="T8" fmla="*/ 2147483647 w 2755"/>
                <a:gd name="T9" fmla="*/ 2147483647 h 252"/>
                <a:gd name="T10" fmla="*/ 2147483647 w 2755"/>
                <a:gd name="T11" fmla="*/ 2147483647 h 252"/>
                <a:gd name="T12" fmla="*/ 2147483647 w 2755"/>
                <a:gd name="T13" fmla="*/ 2147483647 h 252"/>
                <a:gd name="T14" fmla="*/ 2147483647 w 2755"/>
                <a:gd name="T15" fmla="*/ 2147483647 h 252"/>
                <a:gd name="T16" fmla="*/ 2147483647 w 2755"/>
                <a:gd name="T17" fmla="*/ 2147483647 h 252"/>
                <a:gd name="T18" fmla="*/ 2147483647 w 2755"/>
                <a:gd name="T19" fmla="*/ 2147483647 h 252"/>
                <a:gd name="T20" fmla="*/ 2147483647 w 2755"/>
                <a:gd name="T21" fmla="*/ 2147483647 h 252"/>
                <a:gd name="T22" fmla="*/ 2147483647 w 2755"/>
                <a:gd name="T23" fmla="*/ 2147483647 h 252"/>
                <a:gd name="T24" fmla="*/ 2147483647 w 2755"/>
                <a:gd name="T25" fmla="*/ 2147483647 h 252"/>
                <a:gd name="T26" fmla="*/ 2147483647 w 2755"/>
                <a:gd name="T27" fmla="*/ 2147483647 h 252"/>
                <a:gd name="T28" fmla="*/ 2147483647 w 2755"/>
                <a:gd name="T29" fmla="*/ 2147483647 h 252"/>
                <a:gd name="T30" fmla="*/ 2147483647 w 2755"/>
                <a:gd name="T31" fmla="*/ 2147483647 h 252"/>
                <a:gd name="T32" fmla="*/ 2147483647 w 2755"/>
                <a:gd name="T33" fmla="*/ 2147483647 h 252"/>
                <a:gd name="T34" fmla="*/ 2147483647 w 2755"/>
                <a:gd name="T35" fmla="*/ 2147483647 h 252"/>
                <a:gd name="T36" fmla="*/ 2147483647 w 2755"/>
                <a:gd name="T37" fmla="*/ 2147483647 h 252"/>
                <a:gd name="T38" fmla="*/ 2147483647 w 2755"/>
                <a:gd name="T39" fmla="*/ 2147483647 h 25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2755"/>
                <a:gd name="T61" fmla="*/ 0 h 252"/>
                <a:gd name="T62" fmla="*/ 2755 w 2755"/>
                <a:gd name="T63" fmla="*/ 252 h 252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2755" h="252">
                  <a:moveTo>
                    <a:pt x="0" y="0"/>
                  </a:moveTo>
                  <a:lnTo>
                    <a:pt x="513" y="0"/>
                  </a:lnTo>
                  <a:lnTo>
                    <a:pt x="513" y="48"/>
                  </a:lnTo>
                  <a:lnTo>
                    <a:pt x="555" y="48"/>
                  </a:lnTo>
                  <a:lnTo>
                    <a:pt x="555" y="63"/>
                  </a:lnTo>
                  <a:lnTo>
                    <a:pt x="694" y="63"/>
                  </a:lnTo>
                  <a:lnTo>
                    <a:pt x="694" y="85"/>
                  </a:lnTo>
                  <a:lnTo>
                    <a:pt x="751" y="85"/>
                  </a:lnTo>
                  <a:lnTo>
                    <a:pt x="751" y="116"/>
                  </a:lnTo>
                  <a:lnTo>
                    <a:pt x="884" y="116"/>
                  </a:lnTo>
                  <a:lnTo>
                    <a:pt x="884" y="145"/>
                  </a:lnTo>
                  <a:lnTo>
                    <a:pt x="1170" y="145"/>
                  </a:lnTo>
                  <a:lnTo>
                    <a:pt x="1170" y="162"/>
                  </a:lnTo>
                  <a:lnTo>
                    <a:pt x="1291" y="162"/>
                  </a:lnTo>
                  <a:lnTo>
                    <a:pt x="1291" y="196"/>
                  </a:lnTo>
                  <a:lnTo>
                    <a:pt x="1427" y="196"/>
                  </a:lnTo>
                  <a:lnTo>
                    <a:pt x="1427" y="218"/>
                  </a:lnTo>
                  <a:lnTo>
                    <a:pt x="1498" y="218"/>
                  </a:lnTo>
                  <a:lnTo>
                    <a:pt x="1498" y="252"/>
                  </a:lnTo>
                  <a:lnTo>
                    <a:pt x="2755" y="252"/>
                  </a:lnTo>
                </a:path>
              </a:pathLst>
            </a:custGeom>
            <a:noFill/>
            <a:ln w="28575">
              <a:solidFill>
                <a:srgbClr val="FFFF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5398" name="Freeform 25"/>
            <p:cNvSpPr>
              <a:spLocks/>
            </p:cNvSpPr>
            <p:nvPr/>
          </p:nvSpPr>
          <p:spPr bwMode="auto">
            <a:xfrm>
              <a:off x="1600200" y="1992312"/>
              <a:ext cx="4643438" cy="598488"/>
            </a:xfrm>
            <a:custGeom>
              <a:avLst/>
              <a:gdLst>
                <a:gd name="T0" fmla="*/ 0 w 2840"/>
                <a:gd name="T1" fmla="*/ 0 h 366"/>
                <a:gd name="T2" fmla="*/ 2147483647 w 2840"/>
                <a:gd name="T3" fmla="*/ 0 h 366"/>
                <a:gd name="T4" fmla="*/ 2147483647 w 2840"/>
                <a:gd name="T5" fmla="*/ 2147483647 h 366"/>
                <a:gd name="T6" fmla="*/ 2147483647 w 2840"/>
                <a:gd name="T7" fmla="*/ 2147483647 h 366"/>
                <a:gd name="T8" fmla="*/ 2147483647 w 2840"/>
                <a:gd name="T9" fmla="*/ 2147483647 h 366"/>
                <a:gd name="T10" fmla="*/ 2147483647 w 2840"/>
                <a:gd name="T11" fmla="*/ 2147483647 h 366"/>
                <a:gd name="T12" fmla="*/ 2147483647 w 2840"/>
                <a:gd name="T13" fmla="*/ 2147483647 h 366"/>
                <a:gd name="T14" fmla="*/ 2147483647 w 2840"/>
                <a:gd name="T15" fmla="*/ 2147483647 h 366"/>
                <a:gd name="T16" fmla="*/ 2147483647 w 2840"/>
                <a:gd name="T17" fmla="*/ 2147483647 h 366"/>
                <a:gd name="T18" fmla="*/ 2147483647 w 2840"/>
                <a:gd name="T19" fmla="*/ 2147483647 h 366"/>
                <a:gd name="T20" fmla="*/ 2147483647 w 2840"/>
                <a:gd name="T21" fmla="*/ 2147483647 h 366"/>
                <a:gd name="T22" fmla="*/ 2147483647 w 2840"/>
                <a:gd name="T23" fmla="*/ 2147483647 h 366"/>
                <a:gd name="T24" fmla="*/ 2147483647 w 2840"/>
                <a:gd name="T25" fmla="*/ 2147483647 h 366"/>
                <a:gd name="T26" fmla="*/ 2147483647 w 2840"/>
                <a:gd name="T27" fmla="*/ 2147483647 h 36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2840"/>
                <a:gd name="T43" fmla="*/ 0 h 366"/>
                <a:gd name="T44" fmla="*/ 2840 w 2840"/>
                <a:gd name="T45" fmla="*/ 366 h 36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2840" h="366">
                  <a:moveTo>
                    <a:pt x="0" y="0"/>
                  </a:moveTo>
                  <a:lnTo>
                    <a:pt x="555" y="0"/>
                  </a:lnTo>
                  <a:lnTo>
                    <a:pt x="555" y="46"/>
                  </a:lnTo>
                  <a:lnTo>
                    <a:pt x="595" y="46"/>
                  </a:lnTo>
                  <a:lnTo>
                    <a:pt x="595" y="88"/>
                  </a:lnTo>
                  <a:lnTo>
                    <a:pt x="1691" y="88"/>
                  </a:lnTo>
                  <a:lnTo>
                    <a:pt x="1691" y="148"/>
                  </a:lnTo>
                  <a:lnTo>
                    <a:pt x="2336" y="148"/>
                  </a:lnTo>
                  <a:lnTo>
                    <a:pt x="2336" y="221"/>
                  </a:lnTo>
                  <a:lnTo>
                    <a:pt x="2500" y="221"/>
                  </a:lnTo>
                  <a:lnTo>
                    <a:pt x="2500" y="278"/>
                  </a:lnTo>
                  <a:lnTo>
                    <a:pt x="2554" y="278"/>
                  </a:lnTo>
                  <a:lnTo>
                    <a:pt x="2554" y="366"/>
                  </a:lnTo>
                  <a:lnTo>
                    <a:pt x="2840" y="366"/>
                  </a:lnTo>
                </a:path>
              </a:pathLst>
            </a:custGeom>
            <a:noFill/>
            <a:ln w="28575">
              <a:solidFill>
                <a:srgbClr val="FFFF00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7" name="Group 82"/>
          <p:cNvGrpSpPr>
            <a:grpSpLocks/>
          </p:cNvGrpSpPr>
          <p:nvPr/>
        </p:nvGrpSpPr>
        <p:grpSpPr bwMode="auto">
          <a:xfrm>
            <a:off x="2286002" y="2001842"/>
            <a:ext cx="3523060" cy="1425575"/>
            <a:chOff x="1524000" y="1927225"/>
            <a:chExt cx="4697412" cy="1425575"/>
          </a:xfrm>
        </p:grpSpPr>
        <p:sp>
          <p:nvSpPr>
            <p:cNvPr id="225395" name="Freeform 24"/>
            <p:cNvSpPr>
              <a:spLocks/>
            </p:cNvSpPr>
            <p:nvPr/>
          </p:nvSpPr>
          <p:spPr bwMode="auto">
            <a:xfrm>
              <a:off x="1524000" y="1927225"/>
              <a:ext cx="4697412" cy="427037"/>
            </a:xfrm>
            <a:custGeom>
              <a:avLst/>
              <a:gdLst>
                <a:gd name="T0" fmla="*/ 0 w 2873"/>
                <a:gd name="T1" fmla="*/ 0 h 261"/>
                <a:gd name="T2" fmla="*/ 0 w 2873"/>
                <a:gd name="T3" fmla="*/ 2147483647 h 261"/>
                <a:gd name="T4" fmla="*/ 2147483647 w 2873"/>
                <a:gd name="T5" fmla="*/ 2147483647 h 261"/>
                <a:gd name="T6" fmla="*/ 2147483647 w 2873"/>
                <a:gd name="T7" fmla="*/ 2147483647 h 261"/>
                <a:gd name="T8" fmla="*/ 2147483647 w 2873"/>
                <a:gd name="T9" fmla="*/ 2147483647 h 261"/>
                <a:gd name="T10" fmla="*/ 2147483647 w 2873"/>
                <a:gd name="T11" fmla="*/ 2147483647 h 261"/>
                <a:gd name="T12" fmla="*/ 2147483647 w 2873"/>
                <a:gd name="T13" fmla="*/ 2147483647 h 261"/>
                <a:gd name="T14" fmla="*/ 2147483647 w 2873"/>
                <a:gd name="T15" fmla="*/ 2147483647 h 261"/>
                <a:gd name="T16" fmla="*/ 2147483647 w 2873"/>
                <a:gd name="T17" fmla="*/ 2147483647 h 261"/>
                <a:gd name="T18" fmla="*/ 2147483647 w 2873"/>
                <a:gd name="T19" fmla="*/ 2147483647 h 261"/>
                <a:gd name="T20" fmla="*/ 2147483647 w 2873"/>
                <a:gd name="T21" fmla="*/ 2147483647 h 261"/>
                <a:gd name="T22" fmla="*/ 2147483647 w 2873"/>
                <a:gd name="T23" fmla="*/ 2147483647 h 261"/>
                <a:gd name="T24" fmla="*/ 2147483647 w 2873"/>
                <a:gd name="T25" fmla="*/ 2147483647 h 261"/>
                <a:gd name="T26" fmla="*/ 2147483647 w 2873"/>
                <a:gd name="T27" fmla="*/ 2147483647 h 261"/>
                <a:gd name="T28" fmla="*/ 2147483647 w 2873"/>
                <a:gd name="T29" fmla="*/ 2147483647 h 261"/>
                <a:gd name="T30" fmla="*/ 2147483647 w 2873"/>
                <a:gd name="T31" fmla="*/ 2147483647 h 261"/>
                <a:gd name="T32" fmla="*/ 2147483647 w 2873"/>
                <a:gd name="T33" fmla="*/ 2147483647 h 261"/>
                <a:gd name="T34" fmla="*/ 2147483647 w 2873"/>
                <a:gd name="T35" fmla="*/ 2147483647 h 261"/>
                <a:gd name="T36" fmla="*/ 2147483647 w 2873"/>
                <a:gd name="T37" fmla="*/ 2147483647 h 261"/>
                <a:gd name="T38" fmla="*/ 2147483647 w 2873"/>
                <a:gd name="T39" fmla="*/ 2147483647 h 261"/>
                <a:gd name="T40" fmla="*/ 2147483647 w 2873"/>
                <a:gd name="T41" fmla="*/ 2147483647 h 261"/>
                <a:gd name="T42" fmla="*/ 2147483647 w 2873"/>
                <a:gd name="T43" fmla="*/ 2147483647 h 26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2873"/>
                <a:gd name="T67" fmla="*/ 0 h 261"/>
                <a:gd name="T68" fmla="*/ 2873 w 2873"/>
                <a:gd name="T69" fmla="*/ 261 h 261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2873" h="261">
                  <a:moveTo>
                    <a:pt x="0" y="0"/>
                  </a:moveTo>
                  <a:lnTo>
                    <a:pt x="0" y="34"/>
                  </a:lnTo>
                  <a:lnTo>
                    <a:pt x="25" y="34"/>
                  </a:lnTo>
                  <a:lnTo>
                    <a:pt x="25" y="51"/>
                  </a:lnTo>
                  <a:lnTo>
                    <a:pt x="130" y="51"/>
                  </a:lnTo>
                  <a:lnTo>
                    <a:pt x="130" y="88"/>
                  </a:lnTo>
                  <a:lnTo>
                    <a:pt x="150" y="88"/>
                  </a:lnTo>
                  <a:lnTo>
                    <a:pt x="150" y="108"/>
                  </a:lnTo>
                  <a:lnTo>
                    <a:pt x="150" y="128"/>
                  </a:lnTo>
                  <a:lnTo>
                    <a:pt x="1050" y="128"/>
                  </a:lnTo>
                  <a:lnTo>
                    <a:pt x="1050" y="153"/>
                  </a:lnTo>
                  <a:lnTo>
                    <a:pt x="1084" y="153"/>
                  </a:lnTo>
                  <a:lnTo>
                    <a:pt x="1084" y="170"/>
                  </a:lnTo>
                  <a:lnTo>
                    <a:pt x="1140" y="170"/>
                  </a:lnTo>
                  <a:lnTo>
                    <a:pt x="1140" y="193"/>
                  </a:lnTo>
                  <a:lnTo>
                    <a:pt x="1180" y="193"/>
                  </a:lnTo>
                  <a:lnTo>
                    <a:pt x="1180" y="215"/>
                  </a:lnTo>
                  <a:lnTo>
                    <a:pt x="1964" y="215"/>
                  </a:lnTo>
                  <a:lnTo>
                    <a:pt x="1964" y="232"/>
                  </a:lnTo>
                  <a:lnTo>
                    <a:pt x="2145" y="232"/>
                  </a:lnTo>
                  <a:lnTo>
                    <a:pt x="2145" y="261"/>
                  </a:lnTo>
                  <a:lnTo>
                    <a:pt x="2873" y="261"/>
                  </a:lnTo>
                </a:path>
              </a:pathLst>
            </a:custGeom>
            <a:noFill/>
            <a:ln w="28575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5396" name="Freeform 25"/>
            <p:cNvSpPr>
              <a:spLocks/>
            </p:cNvSpPr>
            <p:nvPr/>
          </p:nvSpPr>
          <p:spPr bwMode="auto">
            <a:xfrm>
              <a:off x="1654175" y="1982787"/>
              <a:ext cx="4567237" cy="1370013"/>
            </a:xfrm>
            <a:custGeom>
              <a:avLst/>
              <a:gdLst>
                <a:gd name="T0" fmla="*/ 0 w 2794"/>
                <a:gd name="T1" fmla="*/ 0 h 838"/>
                <a:gd name="T2" fmla="*/ 2147483647 w 2794"/>
                <a:gd name="T3" fmla="*/ 0 h 838"/>
                <a:gd name="T4" fmla="*/ 2147483647 w 2794"/>
                <a:gd name="T5" fmla="*/ 2147483647 h 838"/>
                <a:gd name="T6" fmla="*/ 2147483647 w 2794"/>
                <a:gd name="T7" fmla="*/ 2147483647 h 838"/>
                <a:gd name="T8" fmla="*/ 2147483647 w 2794"/>
                <a:gd name="T9" fmla="*/ 2147483647 h 838"/>
                <a:gd name="T10" fmla="*/ 2147483647 w 2794"/>
                <a:gd name="T11" fmla="*/ 2147483647 h 838"/>
                <a:gd name="T12" fmla="*/ 2147483647 w 2794"/>
                <a:gd name="T13" fmla="*/ 2147483647 h 838"/>
                <a:gd name="T14" fmla="*/ 2147483647 w 2794"/>
                <a:gd name="T15" fmla="*/ 2147483647 h 838"/>
                <a:gd name="T16" fmla="*/ 2147483647 w 2794"/>
                <a:gd name="T17" fmla="*/ 2147483647 h 838"/>
                <a:gd name="T18" fmla="*/ 2147483647 w 2794"/>
                <a:gd name="T19" fmla="*/ 2147483647 h 838"/>
                <a:gd name="T20" fmla="*/ 2147483647 w 2794"/>
                <a:gd name="T21" fmla="*/ 2147483647 h 838"/>
                <a:gd name="T22" fmla="*/ 2147483647 w 2794"/>
                <a:gd name="T23" fmla="*/ 2147483647 h 838"/>
                <a:gd name="T24" fmla="*/ 2147483647 w 2794"/>
                <a:gd name="T25" fmla="*/ 2147483647 h 838"/>
                <a:gd name="T26" fmla="*/ 2147483647 w 2794"/>
                <a:gd name="T27" fmla="*/ 2147483647 h 838"/>
                <a:gd name="T28" fmla="*/ 2147483647 w 2794"/>
                <a:gd name="T29" fmla="*/ 2147483647 h 838"/>
                <a:gd name="T30" fmla="*/ 2147483647 w 2794"/>
                <a:gd name="T31" fmla="*/ 2147483647 h 838"/>
                <a:gd name="T32" fmla="*/ 2147483647 w 2794"/>
                <a:gd name="T33" fmla="*/ 2147483647 h 838"/>
                <a:gd name="T34" fmla="*/ 2147483647 w 2794"/>
                <a:gd name="T35" fmla="*/ 2147483647 h 838"/>
                <a:gd name="T36" fmla="*/ 2147483647 w 2794"/>
                <a:gd name="T37" fmla="*/ 2147483647 h 838"/>
                <a:gd name="T38" fmla="*/ 2147483647 w 2794"/>
                <a:gd name="T39" fmla="*/ 2147483647 h 838"/>
                <a:gd name="T40" fmla="*/ 2147483647 w 2794"/>
                <a:gd name="T41" fmla="*/ 2147483647 h 838"/>
                <a:gd name="T42" fmla="*/ 2147483647 w 2794"/>
                <a:gd name="T43" fmla="*/ 2147483647 h 838"/>
                <a:gd name="T44" fmla="*/ 2147483647 w 2794"/>
                <a:gd name="T45" fmla="*/ 2147483647 h 838"/>
                <a:gd name="T46" fmla="*/ 2147483647 w 2794"/>
                <a:gd name="T47" fmla="*/ 2147483647 h 838"/>
                <a:gd name="T48" fmla="*/ 2147483647 w 2794"/>
                <a:gd name="T49" fmla="*/ 2147483647 h 838"/>
                <a:gd name="T50" fmla="*/ 2147483647 w 2794"/>
                <a:gd name="T51" fmla="*/ 2147483647 h 838"/>
                <a:gd name="T52" fmla="*/ 2147483647 w 2794"/>
                <a:gd name="T53" fmla="*/ 2147483647 h 838"/>
                <a:gd name="T54" fmla="*/ 2147483647 w 2794"/>
                <a:gd name="T55" fmla="*/ 2147483647 h 838"/>
                <a:gd name="T56" fmla="*/ 2147483647 w 2794"/>
                <a:gd name="T57" fmla="*/ 2147483647 h 838"/>
                <a:gd name="T58" fmla="*/ 2147483647 w 2794"/>
                <a:gd name="T59" fmla="*/ 2147483647 h 838"/>
                <a:gd name="T60" fmla="*/ 2147483647 w 2794"/>
                <a:gd name="T61" fmla="*/ 2147483647 h 838"/>
                <a:gd name="T62" fmla="*/ 2147483647 w 2794"/>
                <a:gd name="T63" fmla="*/ 2147483647 h 838"/>
                <a:gd name="T64" fmla="*/ 2147483647 w 2794"/>
                <a:gd name="T65" fmla="*/ 2147483647 h 838"/>
                <a:gd name="T66" fmla="*/ 2147483647 w 2794"/>
                <a:gd name="T67" fmla="*/ 2147483647 h 838"/>
                <a:gd name="T68" fmla="*/ 2147483647 w 2794"/>
                <a:gd name="T69" fmla="*/ 2147483647 h 838"/>
                <a:gd name="T70" fmla="*/ 2147483647 w 2794"/>
                <a:gd name="T71" fmla="*/ 2147483647 h 838"/>
                <a:gd name="T72" fmla="*/ 2147483647 w 2794"/>
                <a:gd name="T73" fmla="*/ 2147483647 h 838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794"/>
                <a:gd name="T112" fmla="*/ 0 h 838"/>
                <a:gd name="T113" fmla="*/ 2794 w 2794"/>
                <a:gd name="T114" fmla="*/ 838 h 838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794" h="838">
                  <a:moveTo>
                    <a:pt x="0" y="0"/>
                  </a:moveTo>
                  <a:lnTo>
                    <a:pt x="23" y="0"/>
                  </a:lnTo>
                  <a:lnTo>
                    <a:pt x="23" y="48"/>
                  </a:lnTo>
                  <a:lnTo>
                    <a:pt x="96" y="48"/>
                  </a:lnTo>
                  <a:lnTo>
                    <a:pt x="96" y="111"/>
                  </a:lnTo>
                  <a:lnTo>
                    <a:pt x="153" y="111"/>
                  </a:lnTo>
                  <a:lnTo>
                    <a:pt x="153" y="156"/>
                  </a:lnTo>
                  <a:lnTo>
                    <a:pt x="207" y="156"/>
                  </a:lnTo>
                  <a:lnTo>
                    <a:pt x="229" y="156"/>
                  </a:lnTo>
                  <a:lnTo>
                    <a:pt x="229" y="195"/>
                  </a:lnTo>
                  <a:lnTo>
                    <a:pt x="255" y="195"/>
                  </a:lnTo>
                  <a:lnTo>
                    <a:pt x="255" y="235"/>
                  </a:lnTo>
                  <a:lnTo>
                    <a:pt x="300" y="235"/>
                  </a:lnTo>
                  <a:lnTo>
                    <a:pt x="300" y="303"/>
                  </a:lnTo>
                  <a:lnTo>
                    <a:pt x="320" y="303"/>
                  </a:lnTo>
                  <a:lnTo>
                    <a:pt x="320" y="334"/>
                  </a:lnTo>
                  <a:lnTo>
                    <a:pt x="433" y="334"/>
                  </a:lnTo>
                  <a:lnTo>
                    <a:pt x="433" y="385"/>
                  </a:lnTo>
                  <a:lnTo>
                    <a:pt x="456" y="385"/>
                  </a:lnTo>
                  <a:lnTo>
                    <a:pt x="456" y="433"/>
                  </a:lnTo>
                  <a:lnTo>
                    <a:pt x="577" y="433"/>
                  </a:lnTo>
                  <a:lnTo>
                    <a:pt x="577" y="481"/>
                  </a:lnTo>
                  <a:lnTo>
                    <a:pt x="620" y="481"/>
                  </a:lnTo>
                  <a:lnTo>
                    <a:pt x="620" y="532"/>
                  </a:lnTo>
                  <a:lnTo>
                    <a:pt x="787" y="532"/>
                  </a:lnTo>
                  <a:lnTo>
                    <a:pt x="787" y="581"/>
                  </a:lnTo>
                  <a:lnTo>
                    <a:pt x="810" y="581"/>
                  </a:lnTo>
                  <a:lnTo>
                    <a:pt x="810" y="617"/>
                  </a:lnTo>
                  <a:lnTo>
                    <a:pt x="994" y="617"/>
                  </a:lnTo>
                  <a:lnTo>
                    <a:pt x="994" y="663"/>
                  </a:lnTo>
                  <a:lnTo>
                    <a:pt x="1030" y="663"/>
                  </a:lnTo>
                  <a:lnTo>
                    <a:pt x="1030" y="719"/>
                  </a:lnTo>
                  <a:lnTo>
                    <a:pt x="1469" y="719"/>
                  </a:lnTo>
                  <a:lnTo>
                    <a:pt x="1469" y="776"/>
                  </a:lnTo>
                  <a:lnTo>
                    <a:pt x="2211" y="776"/>
                  </a:lnTo>
                  <a:lnTo>
                    <a:pt x="2211" y="838"/>
                  </a:lnTo>
                  <a:lnTo>
                    <a:pt x="2794" y="838"/>
                  </a:lnTo>
                </a:path>
              </a:pathLst>
            </a:custGeom>
            <a:noFill/>
            <a:ln w="28575">
              <a:solidFill>
                <a:srgbClr val="FF0000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62" name="Text Box 60"/>
          <p:cNvSpPr txBox="1">
            <a:spLocks noChangeArrowheads="1"/>
          </p:cNvSpPr>
          <p:nvPr/>
        </p:nvSpPr>
        <p:spPr bwMode="auto">
          <a:xfrm>
            <a:off x="6794779" y="3747455"/>
            <a:ext cx="1794335" cy="1055608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 w="9525" algn="ctr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>
              <a:buClr>
                <a:srgbClr val="F0741C"/>
              </a:buClr>
              <a:defRPr/>
            </a:pPr>
            <a:r>
              <a:rPr lang="en-US" sz="1400" b="1" dirty="0">
                <a:solidFill>
                  <a:srgbClr val="FFFFFF"/>
                </a:solidFill>
                <a:latin typeface="Arial"/>
                <a:ea typeface="PMingLiU"/>
                <a:cs typeface="Arial" panose="020B0604020202020204" pitchFamily="34" charset="0"/>
              </a:rPr>
              <a:t>4.4% absolute benefit from tamoxifen + chemotherapy</a:t>
            </a:r>
          </a:p>
        </p:txBody>
      </p:sp>
      <p:graphicFrame>
        <p:nvGraphicFramePr>
          <p:cNvPr id="63" name="Group 1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7327403"/>
              </p:ext>
            </p:extLst>
          </p:nvPr>
        </p:nvGraphicFramePr>
        <p:xfrm>
          <a:off x="2150269" y="3646492"/>
          <a:ext cx="4343400" cy="792959"/>
        </p:xfrm>
        <a:graphic>
          <a:graphicData uri="http://schemas.openxmlformats.org/drawingml/2006/table">
            <a:tbl>
              <a:tblPr/>
              <a:tblGrid>
                <a:gridCol w="800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87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721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800">
                          <a:solidFill>
                            <a:schemeClr val="bg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400">
                          <a:solidFill>
                            <a:schemeClr val="bg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000">
                          <a:solidFill>
                            <a:schemeClr val="bg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0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8580" marR="68580" marT="45642" marB="4564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800">
                          <a:solidFill>
                            <a:schemeClr val="bg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400">
                          <a:solidFill>
                            <a:schemeClr val="bg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000">
                          <a:solidFill>
                            <a:schemeClr val="bg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0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8580" marR="68580" marT="45642" marB="4564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800">
                          <a:solidFill>
                            <a:schemeClr val="bg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400">
                          <a:solidFill>
                            <a:schemeClr val="bg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000">
                          <a:solidFill>
                            <a:schemeClr val="bg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8580" marR="68580" marT="45642" marB="4564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800">
                          <a:solidFill>
                            <a:schemeClr val="bg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400">
                          <a:solidFill>
                            <a:schemeClr val="bg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000">
                          <a:solidFill>
                            <a:schemeClr val="bg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8580" marR="68580" marT="45642" marB="4564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800">
                          <a:solidFill>
                            <a:schemeClr val="bg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400">
                          <a:solidFill>
                            <a:schemeClr val="bg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000">
                          <a:solidFill>
                            <a:schemeClr val="bg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8580" marR="68580" marT="45642" marB="4564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800">
                          <a:solidFill>
                            <a:schemeClr val="bg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400">
                          <a:solidFill>
                            <a:schemeClr val="bg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000">
                          <a:solidFill>
                            <a:schemeClr val="bg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0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8580" marR="68580" marT="45642" marB="4564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52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800">
                          <a:solidFill>
                            <a:schemeClr val="bg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400">
                          <a:solidFill>
                            <a:schemeClr val="bg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000">
                          <a:solidFill>
                            <a:schemeClr val="bg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All patients</a:t>
                      </a:r>
                    </a:p>
                  </a:txBody>
                  <a:tcPr marL="68580" marR="68580" marT="45642" marB="4564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800">
                          <a:solidFill>
                            <a:schemeClr val="bg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400">
                          <a:solidFill>
                            <a:schemeClr val="bg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000">
                          <a:solidFill>
                            <a:schemeClr val="bg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8580" marR="68580" marT="45642" marB="4564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800">
                          <a:solidFill>
                            <a:schemeClr val="bg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400">
                          <a:solidFill>
                            <a:schemeClr val="bg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000">
                          <a:solidFill>
                            <a:schemeClr val="bg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Tamoxifen + chemotherapy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Tamoxifen</a:t>
                      </a:r>
                    </a:p>
                  </a:txBody>
                  <a:tcPr marL="68580" marR="68580" marT="45642" marB="4564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800">
                          <a:solidFill>
                            <a:schemeClr val="bg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400">
                          <a:solidFill>
                            <a:schemeClr val="bg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000">
                          <a:solidFill>
                            <a:schemeClr val="bg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424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227</a:t>
                      </a:r>
                    </a:p>
                  </a:txBody>
                  <a:tcPr marL="68580" marR="68580" marT="45642" marB="4564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800">
                          <a:solidFill>
                            <a:schemeClr val="bg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400">
                          <a:solidFill>
                            <a:schemeClr val="bg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000">
                          <a:solidFill>
                            <a:schemeClr val="bg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33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31</a:t>
                      </a:r>
                    </a:p>
                  </a:txBody>
                  <a:tcPr marL="68580" marR="68580" marT="45642" marB="4564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800">
                          <a:solidFill>
                            <a:schemeClr val="bg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400">
                          <a:solidFill>
                            <a:schemeClr val="bg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000">
                          <a:solidFill>
                            <a:schemeClr val="bg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P </a:t>
                      </a:r>
                      <a:r>
                        <a:rPr kumimoji="0" lang="en-US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= 0.02</a:t>
                      </a:r>
                    </a:p>
                  </a:txBody>
                  <a:tcPr marL="68580" marR="68580" marT="45642" marB="4564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73" name="Group 1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193570"/>
              </p:ext>
            </p:extLst>
          </p:nvPr>
        </p:nvGraphicFramePr>
        <p:xfrm>
          <a:off x="2150269" y="4732342"/>
          <a:ext cx="4343400" cy="548786"/>
        </p:xfrm>
        <a:graphic>
          <a:graphicData uri="http://schemas.openxmlformats.org/drawingml/2006/table">
            <a:tbl>
              <a:tblPr/>
              <a:tblGrid>
                <a:gridCol w="800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87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721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968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800">
                          <a:solidFill>
                            <a:schemeClr val="bg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400">
                          <a:solidFill>
                            <a:schemeClr val="bg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000">
                          <a:solidFill>
                            <a:schemeClr val="bg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RS 18-30</a:t>
                      </a:r>
                    </a:p>
                  </a:txBody>
                  <a:tcPr marL="68580" marR="68580" marT="45793" marB="4579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800">
                          <a:solidFill>
                            <a:schemeClr val="bg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400">
                          <a:solidFill>
                            <a:schemeClr val="bg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000">
                          <a:solidFill>
                            <a:schemeClr val="bg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8580" marR="68580" marT="45793" marB="45793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800">
                          <a:solidFill>
                            <a:schemeClr val="bg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400">
                          <a:solidFill>
                            <a:schemeClr val="bg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000">
                          <a:solidFill>
                            <a:schemeClr val="bg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Tamoxifen</a:t>
                      </a:r>
                      <a:r>
                        <a:rPr kumimoji="0" lang="en-US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+ chemotherapy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Tamoxifen</a:t>
                      </a:r>
                      <a:endParaRPr kumimoji="0" lang="en-US" alt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8580" marR="68580" marT="45793" marB="45793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800">
                          <a:solidFill>
                            <a:schemeClr val="bg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400">
                          <a:solidFill>
                            <a:schemeClr val="bg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000">
                          <a:solidFill>
                            <a:schemeClr val="bg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89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45</a:t>
                      </a:r>
                    </a:p>
                  </a:txBody>
                  <a:tcPr marL="68580" marR="68580" marT="45793" marB="45793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800">
                          <a:solidFill>
                            <a:schemeClr val="bg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400">
                          <a:solidFill>
                            <a:schemeClr val="bg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000">
                          <a:solidFill>
                            <a:schemeClr val="bg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L="68580" marR="68580" marT="45793" marB="45793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800">
                          <a:solidFill>
                            <a:schemeClr val="bg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400">
                          <a:solidFill>
                            <a:schemeClr val="bg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000">
                          <a:solidFill>
                            <a:schemeClr val="bg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P </a:t>
                      </a:r>
                      <a:r>
                        <a:rPr kumimoji="0" lang="en-US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= 0.39</a:t>
                      </a:r>
                    </a:p>
                  </a:txBody>
                  <a:tcPr marL="68580" marR="68580" marT="45793" marB="4579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4" name="Group 1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5000866"/>
              </p:ext>
            </p:extLst>
          </p:nvPr>
        </p:nvGraphicFramePr>
        <p:xfrm>
          <a:off x="2150269" y="4318004"/>
          <a:ext cx="4343400" cy="548786"/>
        </p:xfrm>
        <a:graphic>
          <a:graphicData uri="http://schemas.openxmlformats.org/drawingml/2006/table">
            <a:tbl>
              <a:tblPr/>
              <a:tblGrid>
                <a:gridCol w="800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87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721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968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800">
                          <a:solidFill>
                            <a:schemeClr val="bg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400">
                          <a:solidFill>
                            <a:schemeClr val="bg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000">
                          <a:solidFill>
                            <a:schemeClr val="bg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RS &lt; 18</a:t>
                      </a:r>
                    </a:p>
                  </a:txBody>
                  <a:tcPr marL="68580" marR="68580" marT="45793" marB="4579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800">
                          <a:solidFill>
                            <a:schemeClr val="bg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400">
                          <a:solidFill>
                            <a:schemeClr val="bg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000">
                          <a:solidFill>
                            <a:schemeClr val="bg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8580" marR="68580" marT="45793" marB="45793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800">
                          <a:solidFill>
                            <a:schemeClr val="bg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400">
                          <a:solidFill>
                            <a:schemeClr val="bg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000">
                          <a:solidFill>
                            <a:schemeClr val="bg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Tamoxifen + chemotherapy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Tamoxifen</a:t>
                      </a:r>
                    </a:p>
                  </a:txBody>
                  <a:tcPr marL="68580" marR="68580" marT="45793" marB="45793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800">
                          <a:solidFill>
                            <a:schemeClr val="bg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400">
                          <a:solidFill>
                            <a:schemeClr val="bg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000">
                          <a:solidFill>
                            <a:schemeClr val="bg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218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135</a:t>
                      </a:r>
                    </a:p>
                  </a:txBody>
                  <a:tcPr marL="68580" marR="68580" marT="45793" marB="45793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800">
                          <a:solidFill>
                            <a:schemeClr val="bg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400">
                          <a:solidFill>
                            <a:schemeClr val="bg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000">
                          <a:solidFill>
                            <a:schemeClr val="bg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L="68580" marR="68580" marT="45793" marB="45793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800">
                          <a:solidFill>
                            <a:schemeClr val="bg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400">
                          <a:solidFill>
                            <a:schemeClr val="bg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000">
                          <a:solidFill>
                            <a:schemeClr val="bg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P </a:t>
                      </a:r>
                      <a:r>
                        <a:rPr kumimoji="0" lang="en-US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= 0.61</a:t>
                      </a:r>
                    </a:p>
                  </a:txBody>
                  <a:tcPr marL="68580" marR="68580" marT="45793" marB="4579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5" name="Group 1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4198885"/>
              </p:ext>
            </p:extLst>
          </p:nvPr>
        </p:nvGraphicFramePr>
        <p:xfrm>
          <a:off x="2166939" y="3568172"/>
          <a:ext cx="4343400" cy="395924"/>
        </p:xfrm>
        <a:graphic>
          <a:graphicData uri="http://schemas.openxmlformats.org/drawingml/2006/table">
            <a:tbl>
              <a:tblPr/>
              <a:tblGrid>
                <a:gridCol w="800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87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721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800">
                          <a:solidFill>
                            <a:schemeClr val="bg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400">
                          <a:solidFill>
                            <a:schemeClr val="bg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000">
                          <a:solidFill>
                            <a:schemeClr val="bg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8580" marR="68580" marT="45562" marB="4556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800">
                          <a:solidFill>
                            <a:schemeClr val="bg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400">
                          <a:solidFill>
                            <a:schemeClr val="bg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000">
                          <a:solidFill>
                            <a:schemeClr val="bg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8580" marR="68580" marT="45562" marB="4556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800">
                          <a:solidFill>
                            <a:schemeClr val="bg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400">
                          <a:solidFill>
                            <a:schemeClr val="bg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000">
                          <a:solidFill>
                            <a:schemeClr val="bg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8580" marR="68580" marT="45562" marB="4556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800">
                          <a:solidFill>
                            <a:schemeClr val="bg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400">
                          <a:solidFill>
                            <a:schemeClr val="bg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000">
                          <a:solidFill>
                            <a:schemeClr val="bg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N</a:t>
                      </a:r>
                    </a:p>
                  </a:txBody>
                  <a:tcPr marL="68580" marR="68580" marT="45562" marB="4556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800">
                          <a:solidFill>
                            <a:schemeClr val="bg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400">
                          <a:solidFill>
                            <a:schemeClr val="bg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000">
                          <a:solidFill>
                            <a:schemeClr val="bg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Events</a:t>
                      </a:r>
                    </a:p>
                  </a:txBody>
                  <a:tcPr marL="68580" marR="68580" marT="45562" marB="4556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800">
                          <a:solidFill>
                            <a:schemeClr val="bg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400">
                          <a:solidFill>
                            <a:schemeClr val="bg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000">
                          <a:solidFill>
                            <a:schemeClr val="bg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8580" marR="68580" marT="45562" marB="4556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6" name="Group 1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7110137"/>
              </p:ext>
            </p:extLst>
          </p:nvPr>
        </p:nvGraphicFramePr>
        <p:xfrm>
          <a:off x="2150269" y="5154617"/>
          <a:ext cx="4343400" cy="548570"/>
        </p:xfrm>
        <a:graphic>
          <a:graphicData uri="http://schemas.openxmlformats.org/drawingml/2006/table">
            <a:tbl>
              <a:tblPr/>
              <a:tblGrid>
                <a:gridCol w="800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87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721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800">
                          <a:solidFill>
                            <a:schemeClr val="bg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400">
                          <a:solidFill>
                            <a:schemeClr val="bg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000">
                          <a:solidFill>
                            <a:schemeClr val="bg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RS ≥ 31</a:t>
                      </a:r>
                    </a:p>
                  </a:txBody>
                  <a:tcPr marL="68580" marR="68580" marT="45685" marB="4568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800">
                          <a:solidFill>
                            <a:schemeClr val="bg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400">
                          <a:solidFill>
                            <a:schemeClr val="bg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000">
                          <a:solidFill>
                            <a:schemeClr val="bg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8580" marR="68580" marT="45685" marB="4568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800">
                          <a:solidFill>
                            <a:schemeClr val="bg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400">
                          <a:solidFill>
                            <a:schemeClr val="bg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000">
                          <a:solidFill>
                            <a:schemeClr val="bg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Tamoxifen + chemotherapy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Tamoxifen</a:t>
                      </a:r>
                    </a:p>
                  </a:txBody>
                  <a:tcPr marL="68580" marR="68580" marT="45685" marB="4568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800">
                          <a:solidFill>
                            <a:schemeClr val="bg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400">
                          <a:solidFill>
                            <a:schemeClr val="bg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000">
                          <a:solidFill>
                            <a:schemeClr val="bg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117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47</a:t>
                      </a:r>
                    </a:p>
                  </a:txBody>
                  <a:tcPr marL="68580" marR="68580" marT="45685" marB="4568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800">
                          <a:solidFill>
                            <a:schemeClr val="bg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400">
                          <a:solidFill>
                            <a:schemeClr val="bg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000">
                          <a:solidFill>
                            <a:schemeClr val="bg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13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18</a:t>
                      </a:r>
                    </a:p>
                  </a:txBody>
                  <a:tcPr marL="68580" marR="68580" marT="45685" marB="4568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800">
                          <a:solidFill>
                            <a:schemeClr val="bg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400">
                          <a:solidFill>
                            <a:schemeClr val="bg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 sz="2000">
                          <a:solidFill>
                            <a:schemeClr val="bg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defRPr>
                          <a:solidFill>
                            <a:schemeClr val="bg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P </a:t>
                      </a:r>
                      <a:r>
                        <a:rPr kumimoji="0" lang="en-US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&lt; 0.001</a:t>
                      </a:r>
                    </a:p>
                  </a:txBody>
                  <a:tcPr marL="68580" marR="68580" marT="45685" marB="4568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7" name="Text Box 7"/>
          <p:cNvSpPr txBox="1">
            <a:spLocks noChangeArrowheads="1"/>
          </p:cNvSpPr>
          <p:nvPr/>
        </p:nvSpPr>
        <p:spPr bwMode="auto">
          <a:xfrm>
            <a:off x="6188026" y="2024445"/>
            <a:ext cx="2327324" cy="1368793"/>
          </a:xfrm>
          <a:prstGeom prst="roundRect">
            <a:avLst/>
          </a:prstGeom>
          <a:solidFill>
            <a:srgbClr val="FFC000"/>
          </a:solidFill>
          <a:ln w="9525" algn="ctr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/>
          <a:lstStyle/>
          <a:p>
            <a:pPr algn="ctr">
              <a:buClr>
                <a:srgbClr val="F0741C"/>
              </a:buClr>
              <a:defRPr/>
            </a:pPr>
            <a:r>
              <a:rPr lang="en-US" sz="1600" b="1" u="sng" cap="all" dirty="0">
                <a:solidFill>
                  <a:srgbClr val="002060"/>
                </a:solidFill>
                <a:latin typeface="Arial"/>
                <a:ea typeface="PMingLiU"/>
                <a:cs typeface="Arial" panose="020B0604020202020204" pitchFamily="34" charset="0"/>
              </a:rPr>
              <a:t>Patients with high RS</a:t>
            </a:r>
          </a:p>
          <a:p>
            <a:pPr algn="ctr">
              <a:buClr>
                <a:srgbClr val="F0741C"/>
              </a:buClr>
              <a:defRPr/>
            </a:pPr>
            <a:r>
              <a:rPr lang="en-US" sz="1600" b="1" dirty="0">
                <a:solidFill>
                  <a:srgbClr val="002060"/>
                </a:solidFill>
                <a:latin typeface="Arial"/>
                <a:ea typeface="PMingLiU"/>
                <a:cs typeface="Arial" panose="020B0604020202020204" pitchFamily="34" charset="0"/>
              </a:rPr>
              <a:t>28% absolute benefit from tamoxifen + chemotherapy</a:t>
            </a:r>
          </a:p>
        </p:txBody>
      </p:sp>
      <p:grpSp>
        <p:nvGrpSpPr>
          <p:cNvPr id="28" name="Group 81"/>
          <p:cNvGrpSpPr>
            <a:grpSpLocks/>
          </p:cNvGrpSpPr>
          <p:nvPr/>
        </p:nvGrpSpPr>
        <p:grpSpPr bwMode="auto">
          <a:xfrm>
            <a:off x="5982891" y="2430467"/>
            <a:ext cx="141684" cy="1004887"/>
            <a:chOff x="6453872" y="2356778"/>
            <a:chExt cx="188693" cy="1003410"/>
          </a:xfrm>
        </p:grpSpPr>
        <p:cxnSp>
          <p:nvCxnSpPr>
            <p:cNvPr id="79" name="Straight Arrow Connector 78"/>
            <p:cNvCxnSpPr/>
            <p:nvPr/>
          </p:nvCxnSpPr>
          <p:spPr bwMode="auto">
            <a:xfrm rot="5400000">
              <a:off x="6055230" y="2845802"/>
              <a:ext cx="979633" cy="1586"/>
            </a:xfrm>
            <a:prstGeom prst="straightConnector1">
              <a:avLst/>
            </a:prstGeom>
            <a:ln w="38100">
              <a:solidFill>
                <a:srgbClr val="FFC00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 bwMode="auto">
            <a:xfrm>
              <a:off x="6460215" y="2356778"/>
              <a:ext cx="182350" cy="0"/>
            </a:xfrm>
            <a:prstGeom prst="line">
              <a:avLst/>
            </a:prstGeom>
            <a:ln w="127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 bwMode="auto">
            <a:xfrm>
              <a:off x="6453872" y="3360188"/>
              <a:ext cx="182350" cy="0"/>
            </a:xfrm>
            <a:prstGeom prst="line">
              <a:avLst/>
            </a:prstGeom>
            <a:ln w="127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5378" name="Group 86"/>
          <p:cNvGrpSpPr>
            <a:grpSpLocks/>
          </p:cNvGrpSpPr>
          <p:nvPr/>
        </p:nvGrpSpPr>
        <p:grpSpPr bwMode="auto">
          <a:xfrm>
            <a:off x="3030142" y="4030667"/>
            <a:ext cx="205978" cy="174625"/>
            <a:chOff x="2516627" y="4023768"/>
            <a:chExt cx="274637" cy="175090"/>
          </a:xfrm>
        </p:grpSpPr>
        <p:cxnSp>
          <p:nvCxnSpPr>
            <p:cNvPr id="225390" name="Straight Connector 63"/>
            <p:cNvCxnSpPr>
              <a:cxnSpLocks noChangeShapeType="1"/>
            </p:cNvCxnSpPr>
            <p:nvPr/>
          </p:nvCxnSpPr>
          <p:spPr bwMode="auto">
            <a:xfrm>
              <a:off x="2516627" y="4023768"/>
              <a:ext cx="274637" cy="1588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5391" name="Straight Connector 64"/>
            <p:cNvCxnSpPr>
              <a:cxnSpLocks noChangeShapeType="1"/>
            </p:cNvCxnSpPr>
            <p:nvPr/>
          </p:nvCxnSpPr>
          <p:spPr bwMode="auto">
            <a:xfrm>
              <a:off x="2516627" y="4197270"/>
              <a:ext cx="274637" cy="1588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0" name="Group 87"/>
          <p:cNvGrpSpPr>
            <a:grpSpLocks/>
          </p:cNvGrpSpPr>
          <p:nvPr/>
        </p:nvGrpSpPr>
        <p:grpSpPr bwMode="auto">
          <a:xfrm>
            <a:off x="3030142" y="4440242"/>
            <a:ext cx="205978" cy="168275"/>
            <a:chOff x="2516627" y="4433318"/>
            <a:chExt cx="274637" cy="168055"/>
          </a:xfrm>
        </p:grpSpPr>
        <p:cxnSp>
          <p:nvCxnSpPr>
            <p:cNvPr id="66" name="Straight Connector 65"/>
            <p:cNvCxnSpPr/>
            <p:nvPr/>
          </p:nvCxnSpPr>
          <p:spPr>
            <a:xfrm>
              <a:off x="2516627" y="4433318"/>
              <a:ext cx="274637" cy="1585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>
              <a:off x="2516627" y="4599787"/>
              <a:ext cx="274637" cy="1586"/>
            </a:xfrm>
            <a:prstGeom prst="line">
              <a:avLst/>
            </a:prstGeom>
            <a:ln w="38100">
              <a:solidFill>
                <a:srgbClr val="00B05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88"/>
          <p:cNvGrpSpPr>
            <a:grpSpLocks/>
          </p:cNvGrpSpPr>
          <p:nvPr/>
        </p:nvGrpSpPr>
        <p:grpSpPr bwMode="auto">
          <a:xfrm>
            <a:off x="3030142" y="4854579"/>
            <a:ext cx="205978" cy="168275"/>
            <a:chOff x="2516627" y="4848314"/>
            <a:chExt cx="274637" cy="168055"/>
          </a:xfrm>
        </p:grpSpPr>
        <p:cxnSp>
          <p:nvCxnSpPr>
            <p:cNvPr id="68" name="Straight Connector 67"/>
            <p:cNvCxnSpPr/>
            <p:nvPr/>
          </p:nvCxnSpPr>
          <p:spPr>
            <a:xfrm>
              <a:off x="2516627" y="4848314"/>
              <a:ext cx="274637" cy="1586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>
              <a:off x="2516627" y="5014784"/>
              <a:ext cx="274637" cy="1585"/>
            </a:xfrm>
            <a:prstGeom prst="line">
              <a:avLst/>
            </a:prstGeom>
            <a:ln w="38100">
              <a:solidFill>
                <a:srgbClr val="FFFF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 89"/>
          <p:cNvGrpSpPr>
            <a:grpSpLocks/>
          </p:cNvGrpSpPr>
          <p:nvPr/>
        </p:nvGrpSpPr>
        <p:grpSpPr bwMode="auto">
          <a:xfrm>
            <a:off x="3030142" y="5276854"/>
            <a:ext cx="205978" cy="168275"/>
            <a:chOff x="2516627" y="5270344"/>
            <a:chExt cx="274637" cy="168055"/>
          </a:xfrm>
        </p:grpSpPr>
        <p:cxnSp>
          <p:nvCxnSpPr>
            <p:cNvPr id="70" name="Straight Connector 69"/>
            <p:cNvCxnSpPr/>
            <p:nvPr/>
          </p:nvCxnSpPr>
          <p:spPr>
            <a:xfrm>
              <a:off x="2516627" y="5270344"/>
              <a:ext cx="274637" cy="1586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>
              <a:off x="2516627" y="5436814"/>
              <a:ext cx="274637" cy="1585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5382" name="Rectangle 22"/>
          <p:cNvSpPr>
            <a:spLocks noChangeArrowheads="1"/>
          </p:cNvSpPr>
          <p:nvPr/>
        </p:nvSpPr>
        <p:spPr bwMode="auto">
          <a:xfrm>
            <a:off x="6940154" y="6294440"/>
            <a:ext cx="26289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FF00"/>
              </a:buClr>
              <a:buChar char="•"/>
              <a:defRPr sz="3200">
                <a:solidFill>
                  <a:schemeClr val="bg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FFFF00"/>
              </a:buClr>
              <a:buChar char="–"/>
              <a:defRPr sz="2800">
                <a:solidFill>
                  <a:schemeClr val="bg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FFFF00"/>
              </a:buClr>
              <a:buChar char="–"/>
              <a:defRPr sz="2000">
                <a:solidFill>
                  <a:schemeClr val="bg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Clr>
                <a:srgbClr val="F0741C"/>
              </a:buClr>
              <a:buFontTx/>
              <a:buNone/>
            </a:pPr>
            <a:r>
              <a:rPr lang="en-NZ" altLang="en-US" sz="1000" dirty="0">
                <a:solidFill>
                  <a:prstClr val="black"/>
                </a:solidFill>
              </a:rPr>
              <a:t>Paik S, et al. </a:t>
            </a:r>
            <a:r>
              <a:rPr lang="en-US" altLang="en-US" sz="1000" i="1" dirty="0">
                <a:solidFill>
                  <a:prstClr val="black"/>
                </a:solidFill>
              </a:rPr>
              <a:t>J </a:t>
            </a:r>
            <a:r>
              <a:rPr lang="en-US" altLang="en-US" sz="1000" i="1" dirty="0" err="1">
                <a:solidFill>
                  <a:prstClr val="black"/>
                </a:solidFill>
              </a:rPr>
              <a:t>Clin</a:t>
            </a:r>
            <a:r>
              <a:rPr lang="en-US" altLang="en-US" sz="1000" i="1" dirty="0">
                <a:solidFill>
                  <a:prstClr val="black"/>
                </a:solidFill>
              </a:rPr>
              <a:t> </a:t>
            </a:r>
            <a:r>
              <a:rPr lang="en-US" altLang="en-US" sz="1000" i="1" dirty="0" err="1">
                <a:solidFill>
                  <a:prstClr val="black"/>
                </a:solidFill>
              </a:rPr>
              <a:t>Oncol</a:t>
            </a:r>
            <a:r>
              <a:rPr lang="en-US" altLang="en-US" sz="1000" dirty="0">
                <a:solidFill>
                  <a:prstClr val="black"/>
                </a:solidFill>
              </a:rPr>
              <a:t>. 2006;24:3726-3734.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8034226" y="6513861"/>
            <a:ext cx="11097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prstClr val="black"/>
                </a:solidFill>
              </a:rPr>
              <a:t>ONCOTYPE DX WEBSITE</a:t>
            </a:r>
          </a:p>
        </p:txBody>
      </p:sp>
      <p:pic>
        <p:nvPicPr>
          <p:cNvPr id="83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" y="5950503"/>
            <a:ext cx="963168" cy="907499"/>
          </a:xfrm>
          <a:prstGeom prst="rect">
            <a:avLst/>
          </a:prstGeom>
        </p:spPr>
      </p:pic>
      <p:sp>
        <p:nvSpPr>
          <p:cNvPr id="2" name="Left Arrow 1"/>
          <p:cNvSpPr/>
          <p:nvPr/>
        </p:nvSpPr>
        <p:spPr>
          <a:xfrm>
            <a:off x="6493669" y="3852339"/>
            <a:ext cx="209474" cy="224047"/>
          </a:xfrm>
          <a:prstGeom prst="lef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0427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z="2800" cap="all" dirty="0"/>
              <a:t>High Recurrence Score Disease Is </a:t>
            </a:r>
            <a:br>
              <a:rPr lang="en-US" altLang="en-US" sz="2800" cap="all" dirty="0"/>
            </a:br>
            <a:r>
              <a:rPr lang="en-US" altLang="en-US" sz="2800" cap="all" dirty="0"/>
              <a:t>Chemo-sensitive Whereas Low Recurrence Score Disease is Not (NSABP B-20)</a:t>
            </a:r>
          </a:p>
        </p:txBody>
      </p:sp>
      <p:grpSp>
        <p:nvGrpSpPr>
          <p:cNvPr id="226307" name="Group 120"/>
          <p:cNvGrpSpPr>
            <a:grpSpLocks/>
          </p:cNvGrpSpPr>
          <p:nvPr/>
        </p:nvGrpSpPr>
        <p:grpSpPr bwMode="auto">
          <a:xfrm>
            <a:off x="892366" y="1687516"/>
            <a:ext cx="8040224" cy="4610454"/>
            <a:chOff x="-354845" y="1688275"/>
            <a:chExt cx="10721122" cy="4609479"/>
          </a:xfrm>
        </p:grpSpPr>
        <p:grpSp>
          <p:nvGrpSpPr>
            <p:cNvPr id="226309" name="Group 112"/>
            <p:cNvGrpSpPr>
              <a:grpSpLocks/>
            </p:cNvGrpSpPr>
            <p:nvPr/>
          </p:nvGrpSpPr>
          <p:grpSpPr bwMode="auto">
            <a:xfrm>
              <a:off x="-354845" y="2271721"/>
              <a:ext cx="5845810" cy="3609894"/>
              <a:chOff x="-354844" y="2219388"/>
              <a:chExt cx="5845810" cy="3609894"/>
            </a:xfrm>
          </p:grpSpPr>
          <p:sp>
            <p:nvSpPr>
              <p:cNvPr id="226347" name="Rectangle 8"/>
              <p:cNvSpPr>
                <a:spLocks noChangeArrowheads="1"/>
              </p:cNvSpPr>
              <p:nvPr/>
            </p:nvSpPr>
            <p:spPr bwMode="auto">
              <a:xfrm>
                <a:off x="670499" y="2901251"/>
                <a:ext cx="3906838" cy="2263775"/>
              </a:xfrm>
              <a:prstGeom prst="rect">
                <a:avLst/>
              </a:prstGeom>
              <a:noFill/>
              <a:ln w="14288">
                <a:solidFill>
                  <a:srgbClr val="FFFF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FFFF00"/>
                  </a:buClr>
                  <a:buChar char="•"/>
                  <a:defRPr sz="3200">
                    <a:solidFill>
                      <a:schemeClr val="bg1"/>
                    </a:solidFill>
                    <a:latin typeface="Arial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FFF00"/>
                  </a:buClr>
                  <a:buChar char="–"/>
                  <a:defRPr sz="2800">
                    <a:solidFill>
                      <a:schemeClr val="bg1"/>
                    </a:solidFill>
                    <a:latin typeface="Arial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FF00"/>
                  </a:buClr>
                  <a:buChar char="•"/>
                  <a:defRPr sz="2400">
                    <a:solidFill>
                      <a:schemeClr val="bg1"/>
                    </a:solidFill>
                    <a:latin typeface="Arial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FF00"/>
                  </a:buClr>
                  <a:buChar char="–"/>
                  <a:defRPr sz="2000">
                    <a:solidFill>
                      <a:schemeClr val="bg1"/>
                    </a:solidFill>
                    <a:latin typeface="Arial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26348" name="Line 9"/>
              <p:cNvSpPr>
                <a:spLocks noChangeShapeType="1"/>
              </p:cNvSpPr>
              <p:nvPr/>
            </p:nvSpPr>
            <p:spPr bwMode="auto">
              <a:xfrm>
                <a:off x="613349" y="5165026"/>
                <a:ext cx="57150" cy="1588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6349" name="Line 10"/>
              <p:cNvSpPr>
                <a:spLocks noChangeShapeType="1"/>
              </p:cNvSpPr>
              <p:nvPr/>
            </p:nvSpPr>
            <p:spPr bwMode="auto">
              <a:xfrm>
                <a:off x="613349" y="4936426"/>
                <a:ext cx="57150" cy="1588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6350" name="Line 11"/>
              <p:cNvSpPr>
                <a:spLocks noChangeShapeType="1"/>
              </p:cNvSpPr>
              <p:nvPr/>
            </p:nvSpPr>
            <p:spPr bwMode="auto">
              <a:xfrm>
                <a:off x="613349" y="4712588"/>
                <a:ext cx="57150" cy="1588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6351" name="Line 12"/>
              <p:cNvSpPr>
                <a:spLocks noChangeShapeType="1"/>
              </p:cNvSpPr>
              <p:nvPr/>
            </p:nvSpPr>
            <p:spPr bwMode="auto">
              <a:xfrm>
                <a:off x="613349" y="4483988"/>
                <a:ext cx="57150" cy="1588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6352" name="Line 13"/>
              <p:cNvSpPr>
                <a:spLocks noChangeShapeType="1"/>
              </p:cNvSpPr>
              <p:nvPr/>
            </p:nvSpPr>
            <p:spPr bwMode="auto">
              <a:xfrm>
                <a:off x="613349" y="4260151"/>
                <a:ext cx="57150" cy="1588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6353" name="Line 14"/>
              <p:cNvSpPr>
                <a:spLocks noChangeShapeType="1"/>
              </p:cNvSpPr>
              <p:nvPr/>
            </p:nvSpPr>
            <p:spPr bwMode="auto">
              <a:xfrm>
                <a:off x="613349" y="4033138"/>
                <a:ext cx="57150" cy="1588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6354" name="Line 15"/>
              <p:cNvSpPr>
                <a:spLocks noChangeShapeType="1"/>
              </p:cNvSpPr>
              <p:nvPr/>
            </p:nvSpPr>
            <p:spPr bwMode="auto">
              <a:xfrm>
                <a:off x="613349" y="3807713"/>
                <a:ext cx="57150" cy="1588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6355" name="Line 16"/>
              <p:cNvSpPr>
                <a:spLocks noChangeShapeType="1"/>
              </p:cNvSpPr>
              <p:nvPr/>
            </p:nvSpPr>
            <p:spPr bwMode="auto">
              <a:xfrm>
                <a:off x="613349" y="3580701"/>
                <a:ext cx="57150" cy="1588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6356" name="Line 17"/>
              <p:cNvSpPr>
                <a:spLocks noChangeShapeType="1"/>
              </p:cNvSpPr>
              <p:nvPr/>
            </p:nvSpPr>
            <p:spPr bwMode="auto">
              <a:xfrm>
                <a:off x="613349" y="3356863"/>
                <a:ext cx="57150" cy="1588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6357" name="Line 18"/>
              <p:cNvSpPr>
                <a:spLocks noChangeShapeType="1"/>
              </p:cNvSpPr>
              <p:nvPr/>
            </p:nvSpPr>
            <p:spPr bwMode="auto">
              <a:xfrm>
                <a:off x="613349" y="3128263"/>
                <a:ext cx="57150" cy="1588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6358" name="Line 19"/>
              <p:cNvSpPr>
                <a:spLocks noChangeShapeType="1"/>
              </p:cNvSpPr>
              <p:nvPr/>
            </p:nvSpPr>
            <p:spPr bwMode="auto">
              <a:xfrm>
                <a:off x="613349" y="2904426"/>
                <a:ext cx="57150" cy="1588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6359" name="Line 20"/>
              <p:cNvSpPr>
                <a:spLocks noChangeShapeType="1"/>
              </p:cNvSpPr>
              <p:nvPr/>
            </p:nvSpPr>
            <p:spPr bwMode="auto">
              <a:xfrm>
                <a:off x="4577337" y="5165026"/>
                <a:ext cx="1588" cy="57150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6360" name="Line 21"/>
              <p:cNvSpPr>
                <a:spLocks noChangeShapeType="1"/>
              </p:cNvSpPr>
              <p:nvPr/>
            </p:nvSpPr>
            <p:spPr bwMode="auto">
              <a:xfrm>
                <a:off x="4186812" y="5165026"/>
                <a:ext cx="1588" cy="57150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6361" name="Line 22"/>
              <p:cNvSpPr>
                <a:spLocks noChangeShapeType="1"/>
              </p:cNvSpPr>
              <p:nvPr/>
            </p:nvSpPr>
            <p:spPr bwMode="auto">
              <a:xfrm>
                <a:off x="3796287" y="5165026"/>
                <a:ext cx="1588" cy="57150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6362" name="Line 23"/>
              <p:cNvSpPr>
                <a:spLocks noChangeShapeType="1"/>
              </p:cNvSpPr>
              <p:nvPr/>
            </p:nvSpPr>
            <p:spPr bwMode="auto">
              <a:xfrm>
                <a:off x="3405762" y="5165026"/>
                <a:ext cx="1588" cy="57150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6363" name="Line 24"/>
              <p:cNvSpPr>
                <a:spLocks noChangeShapeType="1"/>
              </p:cNvSpPr>
              <p:nvPr/>
            </p:nvSpPr>
            <p:spPr bwMode="auto">
              <a:xfrm>
                <a:off x="3015237" y="5165026"/>
                <a:ext cx="1588" cy="57150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6364" name="Line 25"/>
              <p:cNvSpPr>
                <a:spLocks noChangeShapeType="1"/>
              </p:cNvSpPr>
              <p:nvPr/>
            </p:nvSpPr>
            <p:spPr bwMode="auto">
              <a:xfrm>
                <a:off x="2624712" y="5165026"/>
                <a:ext cx="1588" cy="57150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6365" name="Line 26"/>
              <p:cNvSpPr>
                <a:spLocks noChangeShapeType="1"/>
              </p:cNvSpPr>
              <p:nvPr/>
            </p:nvSpPr>
            <p:spPr bwMode="auto">
              <a:xfrm>
                <a:off x="2234187" y="5165026"/>
                <a:ext cx="1588" cy="57150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6366" name="Line 27"/>
              <p:cNvSpPr>
                <a:spLocks noChangeShapeType="1"/>
              </p:cNvSpPr>
              <p:nvPr/>
            </p:nvSpPr>
            <p:spPr bwMode="auto">
              <a:xfrm>
                <a:off x="1843662" y="5165026"/>
                <a:ext cx="1588" cy="57150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6367" name="Line 28"/>
              <p:cNvSpPr>
                <a:spLocks noChangeShapeType="1"/>
              </p:cNvSpPr>
              <p:nvPr/>
            </p:nvSpPr>
            <p:spPr bwMode="auto">
              <a:xfrm>
                <a:off x="1453137" y="5165026"/>
                <a:ext cx="1588" cy="57150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6368" name="Line 29"/>
              <p:cNvSpPr>
                <a:spLocks noChangeShapeType="1"/>
              </p:cNvSpPr>
              <p:nvPr/>
            </p:nvSpPr>
            <p:spPr bwMode="auto">
              <a:xfrm>
                <a:off x="1061024" y="5165026"/>
                <a:ext cx="1588" cy="57150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6369" name="Line 30"/>
              <p:cNvSpPr>
                <a:spLocks noChangeShapeType="1"/>
              </p:cNvSpPr>
              <p:nvPr/>
            </p:nvSpPr>
            <p:spPr bwMode="auto">
              <a:xfrm>
                <a:off x="670499" y="5165026"/>
                <a:ext cx="1588" cy="57150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6370" name="Freeform 31"/>
              <p:cNvSpPr>
                <a:spLocks/>
              </p:cNvSpPr>
              <p:nvPr/>
            </p:nvSpPr>
            <p:spPr bwMode="auto">
              <a:xfrm>
                <a:off x="686374" y="4588763"/>
                <a:ext cx="3879850" cy="401638"/>
              </a:xfrm>
              <a:custGeom>
                <a:avLst/>
                <a:gdLst>
                  <a:gd name="T0" fmla="*/ 0 w 2444"/>
                  <a:gd name="T1" fmla="*/ 2147483647 h 253"/>
                  <a:gd name="T2" fmla="*/ 2147483647 w 2444"/>
                  <a:gd name="T3" fmla="*/ 2147483647 h 253"/>
                  <a:gd name="T4" fmla="*/ 2147483647 w 2444"/>
                  <a:gd name="T5" fmla="*/ 2147483647 h 253"/>
                  <a:gd name="T6" fmla="*/ 2147483647 w 2444"/>
                  <a:gd name="T7" fmla="*/ 2147483647 h 253"/>
                  <a:gd name="T8" fmla="*/ 2147483647 w 2444"/>
                  <a:gd name="T9" fmla="*/ 2147483647 h 253"/>
                  <a:gd name="T10" fmla="*/ 2147483647 w 2444"/>
                  <a:gd name="T11" fmla="*/ 2147483647 h 253"/>
                  <a:gd name="T12" fmla="*/ 2147483647 w 2444"/>
                  <a:gd name="T13" fmla="*/ 2147483647 h 253"/>
                  <a:gd name="T14" fmla="*/ 2147483647 w 2444"/>
                  <a:gd name="T15" fmla="*/ 2147483647 h 253"/>
                  <a:gd name="T16" fmla="*/ 2147483647 w 2444"/>
                  <a:gd name="T17" fmla="*/ 2147483647 h 253"/>
                  <a:gd name="T18" fmla="*/ 2147483647 w 2444"/>
                  <a:gd name="T19" fmla="*/ 2147483647 h 253"/>
                  <a:gd name="T20" fmla="*/ 2147483647 w 2444"/>
                  <a:gd name="T21" fmla="*/ 2147483647 h 253"/>
                  <a:gd name="T22" fmla="*/ 2147483647 w 2444"/>
                  <a:gd name="T23" fmla="*/ 2147483647 h 253"/>
                  <a:gd name="T24" fmla="*/ 2147483647 w 2444"/>
                  <a:gd name="T25" fmla="*/ 2147483647 h 253"/>
                  <a:gd name="T26" fmla="*/ 2147483647 w 2444"/>
                  <a:gd name="T27" fmla="*/ 2147483647 h 253"/>
                  <a:gd name="T28" fmla="*/ 2147483647 w 2444"/>
                  <a:gd name="T29" fmla="*/ 2147483647 h 253"/>
                  <a:gd name="T30" fmla="*/ 2147483647 w 2444"/>
                  <a:gd name="T31" fmla="*/ 0 h 25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2444" h="253">
                    <a:moveTo>
                      <a:pt x="0" y="253"/>
                    </a:moveTo>
                    <a:lnTo>
                      <a:pt x="872" y="192"/>
                    </a:lnTo>
                    <a:lnTo>
                      <a:pt x="1168" y="167"/>
                    </a:lnTo>
                    <a:lnTo>
                      <a:pt x="1385" y="149"/>
                    </a:lnTo>
                    <a:lnTo>
                      <a:pt x="1467" y="139"/>
                    </a:lnTo>
                    <a:lnTo>
                      <a:pt x="1512" y="133"/>
                    </a:lnTo>
                    <a:lnTo>
                      <a:pt x="1569" y="123"/>
                    </a:lnTo>
                    <a:lnTo>
                      <a:pt x="1679" y="108"/>
                    </a:lnTo>
                    <a:lnTo>
                      <a:pt x="1988" y="71"/>
                    </a:lnTo>
                    <a:lnTo>
                      <a:pt x="2150" y="48"/>
                    </a:lnTo>
                    <a:lnTo>
                      <a:pt x="2291" y="30"/>
                    </a:lnTo>
                    <a:lnTo>
                      <a:pt x="2396" y="14"/>
                    </a:lnTo>
                    <a:lnTo>
                      <a:pt x="2428" y="7"/>
                    </a:lnTo>
                    <a:lnTo>
                      <a:pt x="2444" y="0"/>
                    </a:lnTo>
                  </a:path>
                </a:pathLst>
              </a:custGeom>
              <a:noFill/>
              <a:ln w="57150">
                <a:solidFill>
                  <a:srgbClr val="FFC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6371" name="Freeform 32"/>
              <p:cNvSpPr>
                <a:spLocks/>
              </p:cNvSpPr>
              <p:nvPr/>
            </p:nvSpPr>
            <p:spPr bwMode="auto">
              <a:xfrm>
                <a:off x="686374" y="4845938"/>
                <a:ext cx="3876675" cy="249238"/>
              </a:xfrm>
              <a:custGeom>
                <a:avLst/>
                <a:gdLst>
                  <a:gd name="T0" fmla="*/ 2147483647 w 2442"/>
                  <a:gd name="T1" fmla="*/ 0 h 157"/>
                  <a:gd name="T2" fmla="*/ 2147483647 w 2442"/>
                  <a:gd name="T3" fmla="*/ 0 h 157"/>
                  <a:gd name="T4" fmla="*/ 2147483647 w 2442"/>
                  <a:gd name="T5" fmla="*/ 0 h 157"/>
                  <a:gd name="T6" fmla="*/ 2147483647 w 2442"/>
                  <a:gd name="T7" fmla="*/ 0 h 157"/>
                  <a:gd name="T8" fmla="*/ 2147483647 w 2442"/>
                  <a:gd name="T9" fmla="*/ 2147483647 h 157"/>
                  <a:gd name="T10" fmla="*/ 2147483647 w 2442"/>
                  <a:gd name="T11" fmla="*/ 2147483647 h 157"/>
                  <a:gd name="T12" fmla="*/ 2147483647 w 2442"/>
                  <a:gd name="T13" fmla="*/ 2147483647 h 157"/>
                  <a:gd name="T14" fmla="*/ 2147483647 w 2442"/>
                  <a:gd name="T15" fmla="*/ 2147483647 h 157"/>
                  <a:gd name="T16" fmla="*/ 2147483647 w 2442"/>
                  <a:gd name="T17" fmla="*/ 2147483647 h 157"/>
                  <a:gd name="T18" fmla="*/ 2147483647 w 2442"/>
                  <a:gd name="T19" fmla="*/ 2147483647 h 157"/>
                  <a:gd name="T20" fmla="*/ 2147483647 w 2442"/>
                  <a:gd name="T21" fmla="*/ 2147483647 h 157"/>
                  <a:gd name="T22" fmla="*/ 2147483647 w 2442"/>
                  <a:gd name="T23" fmla="*/ 2147483647 h 157"/>
                  <a:gd name="T24" fmla="*/ 2147483647 w 2442"/>
                  <a:gd name="T25" fmla="*/ 2147483647 h 157"/>
                  <a:gd name="T26" fmla="*/ 2147483647 w 2442"/>
                  <a:gd name="T27" fmla="*/ 2147483647 h 157"/>
                  <a:gd name="T28" fmla="*/ 2147483647 w 2442"/>
                  <a:gd name="T29" fmla="*/ 2147483647 h 157"/>
                  <a:gd name="T30" fmla="*/ 2147483647 w 2442"/>
                  <a:gd name="T31" fmla="*/ 2147483647 h 157"/>
                  <a:gd name="T32" fmla="*/ 2147483647 w 2442"/>
                  <a:gd name="T33" fmla="*/ 2147483647 h 157"/>
                  <a:gd name="T34" fmla="*/ 2147483647 w 2442"/>
                  <a:gd name="T35" fmla="*/ 2147483647 h 157"/>
                  <a:gd name="T36" fmla="*/ 2147483647 w 2442"/>
                  <a:gd name="T37" fmla="*/ 2147483647 h 157"/>
                  <a:gd name="T38" fmla="*/ 2147483647 w 2442"/>
                  <a:gd name="T39" fmla="*/ 2147483647 h 157"/>
                  <a:gd name="T40" fmla="*/ 0 w 2442"/>
                  <a:gd name="T41" fmla="*/ 2147483647 h 157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2442" h="157">
                    <a:moveTo>
                      <a:pt x="2442" y="0"/>
                    </a:moveTo>
                    <a:lnTo>
                      <a:pt x="2442" y="0"/>
                    </a:lnTo>
                    <a:lnTo>
                      <a:pt x="2417" y="0"/>
                    </a:lnTo>
                    <a:lnTo>
                      <a:pt x="2376" y="0"/>
                    </a:lnTo>
                    <a:lnTo>
                      <a:pt x="2253" y="5"/>
                    </a:lnTo>
                    <a:lnTo>
                      <a:pt x="1918" y="21"/>
                    </a:lnTo>
                    <a:lnTo>
                      <a:pt x="1455" y="48"/>
                    </a:lnTo>
                    <a:lnTo>
                      <a:pt x="1446" y="53"/>
                    </a:lnTo>
                    <a:lnTo>
                      <a:pt x="1430" y="55"/>
                    </a:lnTo>
                    <a:lnTo>
                      <a:pt x="1373" y="62"/>
                    </a:lnTo>
                    <a:lnTo>
                      <a:pt x="1205" y="75"/>
                    </a:lnTo>
                    <a:lnTo>
                      <a:pt x="965" y="89"/>
                    </a:lnTo>
                    <a:lnTo>
                      <a:pt x="950" y="91"/>
                    </a:lnTo>
                    <a:lnTo>
                      <a:pt x="915" y="96"/>
                    </a:lnTo>
                    <a:lnTo>
                      <a:pt x="804" y="107"/>
                    </a:lnTo>
                    <a:lnTo>
                      <a:pt x="649" y="119"/>
                    </a:lnTo>
                    <a:lnTo>
                      <a:pt x="473" y="130"/>
                    </a:lnTo>
                    <a:lnTo>
                      <a:pt x="148" y="151"/>
                    </a:lnTo>
                    <a:lnTo>
                      <a:pt x="0" y="157"/>
                    </a:lnTo>
                  </a:path>
                </a:pathLst>
              </a:custGeom>
              <a:noFill/>
              <a:ln w="19050">
                <a:solidFill>
                  <a:srgbClr val="FFC000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6372" name="Freeform 33"/>
              <p:cNvSpPr>
                <a:spLocks/>
              </p:cNvSpPr>
              <p:nvPr/>
            </p:nvSpPr>
            <p:spPr bwMode="auto">
              <a:xfrm>
                <a:off x="681612" y="4344288"/>
                <a:ext cx="3870325" cy="530225"/>
              </a:xfrm>
              <a:custGeom>
                <a:avLst/>
                <a:gdLst>
                  <a:gd name="T0" fmla="*/ 0 w 2438"/>
                  <a:gd name="T1" fmla="*/ 2147483647 h 334"/>
                  <a:gd name="T2" fmla="*/ 0 w 2438"/>
                  <a:gd name="T3" fmla="*/ 2147483647 h 334"/>
                  <a:gd name="T4" fmla="*/ 2147483647 w 2438"/>
                  <a:gd name="T5" fmla="*/ 2147483647 h 334"/>
                  <a:gd name="T6" fmla="*/ 2147483647 w 2438"/>
                  <a:gd name="T7" fmla="*/ 2147483647 h 334"/>
                  <a:gd name="T8" fmla="*/ 2147483647 w 2438"/>
                  <a:gd name="T9" fmla="*/ 2147483647 h 334"/>
                  <a:gd name="T10" fmla="*/ 2147483647 w 2438"/>
                  <a:gd name="T11" fmla="*/ 2147483647 h 334"/>
                  <a:gd name="T12" fmla="*/ 2147483647 w 2438"/>
                  <a:gd name="T13" fmla="*/ 2147483647 h 334"/>
                  <a:gd name="T14" fmla="*/ 2147483647 w 2438"/>
                  <a:gd name="T15" fmla="*/ 2147483647 h 334"/>
                  <a:gd name="T16" fmla="*/ 2147483647 w 2438"/>
                  <a:gd name="T17" fmla="*/ 2147483647 h 334"/>
                  <a:gd name="T18" fmla="*/ 2147483647 w 2438"/>
                  <a:gd name="T19" fmla="*/ 2147483647 h 334"/>
                  <a:gd name="T20" fmla="*/ 2147483647 w 2438"/>
                  <a:gd name="T21" fmla="*/ 2147483647 h 334"/>
                  <a:gd name="T22" fmla="*/ 2147483647 w 2438"/>
                  <a:gd name="T23" fmla="*/ 2147483647 h 334"/>
                  <a:gd name="T24" fmla="*/ 2147483647 w 2438"/>
                  <a:gd name="T25" fmla="*/ 2147483647 h 334"/>
                  <a:gd name="T26" fmla="*/ 2147483647 w 2438"/>
                  <a:gd name="T27" fmla="*/ 2147483647 h 334"/>
                  <a:gd name="T28" fmla="*/ 2147483647 w 2438"/>
                  <a:gd name="T29" fmla="*/ 2147483647 h 334"/>
                  <a:gd name="T30" fmla="*/ 2147483647 w 2438"/>
                  <a:gd name="T31" fmla="*/ 2147483647 h 334"/>
                  <a:gd name="T32" fmla="*/ 2147483647 w 2438"/>
                  <a:gd name="T33" fmla="*/ 2147483647 h 334"/>
                  <a:gd name="T34" fmla="*/ 2147483647 w 2438"/>
                  <a:gd name="T35" fmla="*/ 2147483647 h 334"/>
                  <a:gd name="T36" fmla="*/ 2147483647 w 2438"/>
                  <a:gd name="T37" fmla="*/ 2147483647 h 334"/>
                  <a:gd name="T38" fmla="*/ 2147483647 w 2438"/>
                  <a:gd name="T39" fmla="*/ 2147483647 h 334"/>
                  <a:gd name="T40" fmla="*/ 2147483647 w 2438"/>
                  <a:gd name="T41" fmla="*/ 2147483647 h 334"/>
                  <a:gd name="T42" fmla="*/ 2147483647 w 2438"/>
                  <a:gd name="T43" fmla="*/ 2147483647 h 334"/>
                  <a:gd name="T44" fmla="*/ 2147483647 w 2438"/>
                  <a:gd name="T45" fmla="*/ 2147483647 h 334"/>
                  <a:gd name="T46" fmla="*/ 2147483647 w 2438"/>
                  <a:gd name="T47" fmla="*/ 2147483647 h 334"/>
                  <a:gd name="T48" fmla="*/ 2147483647 w 2438"/>
                  <a:gd name="T49" fmla="*/ 2147483647 h 334"/>
                  <a:gd name="T50" fmla="*/ 2147483647 w 2438"/>
                  <a:gd name="T51" fmla="*/ 0 h 334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2438" h="334">
                    <a:moveTo>
                      <a:pt x="0" y="334"/>
                    </a:moveTo>
                    <a:lnTo>
                      <a:pt x="0" y="334"/>
                    </a:lnTo>
                    <a:lnTo>
                      <a:pt x="226" y="323"/>
                    </a:lnTo>
                    <a:lnTo>
                      <a:pt x="390" y="312"/>
                    </a:lnTo>
                    <a:lnTo>
                      <a:pt x="451" y="307"/>
                    </a:lnTo>
                    <a:lnTo>
                      <a:pt x="483" y="305"/>
                    </a:lnTo>
                    <a:lnTo>
                      <a:pt x="533" y="298"/>
                    </a:lnTo>
                    <a:lnTo>
                      <a:pt x="645" y="289"/>
                    </a:lnTo>
                    <a:lnTo>
                      <a:pt x="966" y="264"/>
                    </a:lnTo>
                    <a:lnTo>
                      <a:pt x="1137" y="248"/>
                    </a:lnTo>
                    <a:lnTo>
                      <a:pt x="1290" y="234"/>
                    </a:lnTo>
                    <a:lnTo>
                      <a:pt x="1404" y="218"/>
                    </a:lnTo>
                    <a:lnTo>
                      <a:pt x="1440" y="214"/>
                    </a:lnTo>
                    <a:lnTo>
                      <a:pt x="1461" y="207"/>
                    </a:lnTo>
                    <a:lnTo>
                      <a:pt x="1549" y="195"/>
                    </a:lnTo>
                    <a:lnTo>
                      <a:pt x="1650" y="182"/>
                    </a:lnTo>
                    <a:lnTo>
                      <a:pt x="1779" y="161"/>
                    </a:lnTo>
                    <a:lnTo>
                      <a:pt x="1930" y="134"/>
                    </a:lnTo>
                    <a:lnTo>
                      <a:pt x="2010" y="116"/>
                    </a:lnTo>
                    <a:lnTo>
                      <a:pt x="2094" y="98"/>
                    </a:lnTo>
                    <a:lnTo>
                      <a:pt x="2178" y="77"/>
                    </a:lnTo>
                    <a:lnTo>
                      <a:pt x="2265" y="54"/>
                    </a:lnTo>
                    <a:lnTo>
                      <a:pt x="2354" y="29"/>
                    </a:lnTo>
                    <a:lnTo>
                      <a:pt x="2438" y="0"/>
                    </a:lnTo>
                  </a:path>
                </a:pathLst>
              </a:custGeom>
              <a:noFill/>
              <a:ln w="19050">
                <a:solidFill>
                  <a:srgbClr val="FFC000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6373" name="Freeform 35"/>
              <p:cNvSpPr>
                <a:spLocks/>
              </p:cNvSpPr>
              <p:nvPr/>
            </p:nvSpPr>
            <p:spPr bwMode="auto">
              <a:xfrm>
                <a:off x="714949" y="4177601"/>
                <a:ext cx="3843338" cy="917575"/>
              </a:xfrm>
              <a:custGeom>
                <a:avLst/>
                <a:gdLst>
                  <a:gd name="T0" fmla="*/ 0 w 2421"/>
                  <a:gd name="T1" fmla="*/ 2147483647 h 578"/>
                  <a:gd name="T2" fmla="*/ 0 w 2421"/>
                  <a:gd name="T3" fmla="*/ 2147483647 h 578"/>
                  <a:gd name="T4" fmla="*/ 2147483647 w 2421"/>
                  <a:gd name="T5" fmla="*/ 2147483647 h 578"/>
                  <a:gd name="T6" fmla="*/ 2147483647 w 2421"/>
                  <a:gd name="T7" fmla="*/ 2147483647 h 578"/>
                  <a:gd name="T8" fmla="*/ 2147483647 w 2421"/>
                  <a:gd name="T9" fmla="*/ 2147483647 h 578"/>
                  <a:gd name="T10" fmla="*/ 2147483647 w 2421"/>
                  <a:gd name="T11" fmla="*/ 2147483647 h 578"/>
                  <a:gd name="T12" fmla="*/ 2147483647 w 2421"/>
                  <a:gd name="T13" fmla="*/ 2147483647 h 578"/>
                  <a:gd name="T14" fmla="*/ 2147483647 w 2421"/>
                  <a:gd name="T15" fmla="*/ 2147483647 h 578"/>
                  <a:gd name="T16" fmla="*/ 2147483647 w 2421"/>
                  <a:gd name="T17" fmla="*/ 2147483647 h 578"/>
                  <a:gd name="T18" fmla="*/ 2147483647 w 2421"/>
                  <a:gd name="T19" fmla="*/ 2147483647 h 578"/>
                  <a:gd name="T20" fmla="*/ 2147483647 w 2421"/>
                  <a:gd name="T21" fmla="*/ 2147483647 h 578"/>
                  <a:gd name="T22" fmla="*/ 2147483647 w 2421"/>
                  <a:gd name="T23" fmla="*/ 2147483647 h 578"/>
                  <a:gd name="T24" fmla="*/ 2147483647 w 2421"/>
                  <a:gd name="T25" fmla="*/ 2147483647 h 578"/>
                  <a:gd name="T26" fmla="*/ 2147483647 w 2421"/>
                  <a:gd name="T27" fmla="*/ 2147483647 h 578"/>
                  <a:gd name="T28" fmla="*/ 2147483647 w 2421"/>
                  <a:gd name="T29" fmla="*/ 2147483647 h 578"/>
                  <a:gd name="T30" fmla="*/ 2147483647 w 2421"/>
                  <a:gd name="T31" fmla="*/ 2147483647 h 578"/>
                  <a:gd name="T32" fmla="*/ 2147483647 w 2421"/>
                  <a:gd name="T33" fmla="*/ 2147483647 h 578"/>
                  <a:gd name="T34" fmla="*/ 2147483647 w 2421"/>
                  <a:gd name="T35" fmla="*/ 2147483647 h 578"/>
                  <a:gd name="T36" fmla="*/ 2147483647 w 2421"/>
                  <a:gd name="T37" fmla="*/ 2147483647 h 578"/>
                  <a:gd name="T38" fmla="*/ 2147483647 w 2421"/>
                  <a:gd name="T39" fmla="*/ 2147483647 h 578"/>
                  <a:gd name="T40" fmla="*/ 2147483647 w 2421"/>
                  <a:gd name="T41" fmla="*/ 0 h 578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2421" h="578">
                    <a:moveTo>
                      <a:pt x="0" y="578"/>
                    </a:moveTo>
                    <a:lnTo>
                      <a:pt x="0" y="578"/>
                    </a:lnTo>
                    <a:lnTo>
                      <a:pt x="134" y="567"/>
                    </a:lnTo>
                    <a:lnTo>
                      <a:pt x="437" y="537"/>
                    </a:lnTo>
                    <a:lnTo>
                      <a:pt x="606" y="521"/>
                    </a:lnTo>
                    <a:lnTo>
                      <a:pt x="758" y="503"/>
                    </a:lnTo>
                    <a:lnTo>
                      <a:pt x="877" y="485"/>
                    </a:lnTo>
                    <a:lnTo>
                      <a:pt x="918" y="478"/>
                    </a:lnTo>
                    <a:lnTo>
                      <a:pt x="945" y="469"/>
                    </a:lnTo>
                    <a:lnTo>
                      <a:pt x="1428" y="360"/>
                    </a:lnTo>
                    <a:lnTo>
                      <a:pt x="1524" y="332"/>
                    </a:lnTo>
                    <a:lnTo>
                      <a:pt x="1633" y="300"/>
                    </a:lnTo>
                    <a:lnTo>
                      <a:pt x="1770" y="257"/>
                    </a:lnTo>
                    <a:lnTo>
                      <a:pt x="1925" y="205"/>
                    </a:lnTo>
                    <a:lnTo>
                      <a:pt x="2007" y="175"/>
                    </a:lnTo>
                    <a:lnTo>
                      <a:pt x="2091" y="143"/>
                    </a:lnTo>
                    <a:lnTo>
                      <a:pt x="2175" y="109"/>
                    </a:lnTo>
                    <a:lnTo>
                      <a:pt x="2260" y="75"/>
                    </a:lnTo>
                    <a:lnTo>
                      <a:pt x="2342" y="38"/>
                    </a:lnTo>
                    <a:lnTo>
                      <a:pt x="2421" y="0"/>
                    </a:lnTo>
                  </a:path>
                </a:pathLst>
              </a:custGeom>
              <a:noFill/>
              <a:ln w="19050">
                <a:solidFill>
                  <a:srgbClr val="FFFFFF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6374" name="Freeform 36"/>
              <p:cNvSpPr>
                <a:spLocks/>
              </p:cNvSpPr>
              <p:nvPr/>
            </p:nvSpPr>
            <p:spPr bwMode="auto">
              <a:xfrm>
                <a:off x="700662" y="3153663"/>
                <a:ext cx="3865563" cy="1731963"/>
              </a:xfrm>
              <a:custGeom>
                <a:avLst/>
                <a:gdLst>
                  <a:gd name="T0" fmla="*/ 0 w 2435"/>
                  <a:gd name="T1" fmla="*/ 2147483647 h 1091"/>
                  <a:gd name="T2" fmla="*/ 0 w 2435"/>
                  <a:gd name="T3" fmla="*/ 2147483647 h 1091"/>
                  <a:gd name="T4" fmla="*/ 2147483647 w 2435"/>
                  <a:gd name="T5" fmla="*/ 2147483647 h 1091"/>
                  <a:gd name="T6" fmla="*/ 2147483647 w 2435"/>
                  <a:gd name="T7" fmla="*/ 2147483647 h 1091"/>
                  <a:gd name="T8" fmla="*/ 2147483647 w 2435"/>
                  <a:gd name="T9" fmla="*/ 2147483647 h 1091"/>
                  <a:gd name="T10" fmla="*/ 2147483647 w 2435"/>
                  <a:gd name="T11" fmla="*/ 2147483647 h 1091"/>
                  <a:gd name="T12" fmla="*/ 2147483647 w 2435"/>
                  <a:gd name="T13" fmla="*/ 2147483647 h 1091"/>
                  <a:gd name="T14" fmla="*/ 2147483647 w 2435"/>
                  <a:gd name="T15" fmla="*/ 2147483647 h 1091"/>
                  <a:gd name="T16" fmla="*/ 2147483647 w 2435"/>
                  <a:gd name="T17" fmla="*/ 2147483647 h 1091"/>
                  <a:gd name="T18" fmla="*/ 2147483647 w 2435"/>
                  <a:gd name="T19" fmla="*/ 2147483647 h 1091"/>
                  <a:gd name="T20" fmla="*/ 2147483647 w 2435"/>
                  <a:gd name="T21" fmla="*/ 2147483647 h 1091"/>
                  <a:gd name="T22" fmla="*/ 2147483647 w 2435"/>
                  <a:gd name="T23" fmla="*/ 2147483647 h 1091"/>
                  <a:gd name="T24" fmla="*/ 2147483647 w 2435"/>
                  <a:gd name="T25" fmla="*/ 2147483647 h 1091"/>
                  <a:gd name="T26" fmla="*/ 2147483647 w 2435"/>
                  <a:gd name="T27" fmla="*/ 2147483647 h 1091"/>
                  <a:gd name="T28" fmla="*/ 2147483647 w 2435"/>
                  <a:gd name="T29" fmla="*/ 2147483647 h 1091"/>
                  <a:gd name="T30" fmla="*/ 2147483647 w 2435"/>
                  <a:gd name="T31" fmla="*/ 2147483647 h 1091"/>
                  <a:gd name="T32" fmla="*/ 2147483647 w 2435"/>
                  <a:gd name="T33" fmla="*/ 2147483647 h 1091"/>
                  <a:gd name="T34" fmla="*/ 2147483647 w 2435"/>
                  <a:gd name="T35" fmla="*/ 2147483647 h 1091"/>
                  <a:gd name="T36" fmla="*/ 2147483647 w 2435"/>
                  <a:gd name="T37" fmla="*/ 2147483647 h 1091"/>
                  <a:gd name="T38" fmla="*/ 2147483647 w 2435"/>
                  <a:gd name="T39" fmla="*/ 2147483647 h 1091"/>
                  <a:gd name="T40" fmla="*/ 2147483647 w 2435"/>
                  <a:gd name="T41" fmla="*/ 2147483647 h 1091"/>
                  <a:gd name="T42" fmla="*/ 2147483647 w 2435"/>
                  <a:gd name="T43" fmla="*/ 2147483647 h 1091"/>
                  <a:gd name="T44" fmla="*/ 2147483647 w 2435"/>
                  <a:gd name="T45" fmla="*/ 2147483647 h 1091"/>
                  <a:gd name="T46" fmla="*/ 2147483647 w 2435"/>
                  <a:gd name="T47" fmla="*/ 2147483647 h 1091"/>
                  <a:gd name="T48" fmla="*/ 2147483647 w 2435"/>
                  <a:gd name="T49" fmla="*/ 2147483647 h 1091"/>
                  <a:gd name="T50" fmla="*/ 2147483647 w 2435"/>
                  <a:gd name="T51" fmla="*/ 2147483647 h 1091"/>
                  <a:gd name="T52" fmla="*/ 2147483647 w 2435"/>
                  <a:gd name="T53" fmla="*/ 2147483647 h 1091"/>
                  <a:gd name="T54" fmla="*/ 2147483647 w 2435"/>
                  <a:gd name="T55" fmla="*/ 2147483647 h 1091"/>
                  <a:gd name="T56" fmla="*/ 2147483647 w 2435"/>
                  <a:gd name="T57" fmla="*/ 2147483647 h 1091"/>
                  <a:gd name="T58" fmla="*/ 2147483647 w 2435"/>
                  <a:gd name="T59" fmla="*/ 0 h 1091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0" t="0" r="r" b="b"/>
                <a:pathLst>
                  <a:path w="2435" h="1091">
                    <a:moveTo>
                      <a:pt x="0" y="1091"/>
                    </a:moveTo>
                    <a:lnTo>
                      <a:pt x="0" y="1091"/>
                    </a:lnTo>
                    <a:lnTo>
                      <a:pt x="109" y="1071"/>
                    </a:lnTo>
                    <a:lnTo>
                      <a:pt x="371" y="1023"/>
                    </a:lnTo>
                    <a:lnTo>
                      <a:pt x="526" y="993"/>
                    </a:lnTo>
                    <a:lnTo>
                      <a:pt x="681" y="959"/>
                    </a:lnTo>
                    <a:lnTo>
                      <a:pt x="824" y="925"/>
                    </a:lnTo>
                    <a:lnTo>
                      <a:pt x="886" y="907"/>
                    </a:lnTo>
                    <a:lnTo>
                      <a:pt x="941" y="891"/>
                    </a:lnTo>
                    <a:lnTo>
                      <a:pt x="1057" y="852"/>
                    </a:lnTo>
                    <a:lnTo>
                      <a:pt x="1125" y="829"/>
                    </a:lnTo>
                    <a:lnTo>
                      <a:pt x="1198" y="804"/>
                    </a:lnTo>
                    <a:lnTo>
                      <a:pt x="1278" y="772"/>
                    </a:lnTo>
                    <a:lnTo>
                      <a:pt x="1364" y="738"/>
                    </a:lnTo>
                    <a:lnTo>
                      <a:pt x="1455" y="697"/>
                    </a:lnTo>
                    <a:lnTo>
                      <a:pt x="1551" y="652"/>
                    </a:lnTo>
                    <a:lnTo>
                      <a:pt x="1651" y="599"/>
                    </a:lnTo>
                    <a:lnTo>
                      <a:pt x="1754" y="538"/>
                    </a:lnTo>
                    <a:lnTo>
                      <a:pt x="1861" y="472"/>
                    </a:lnTo>
                    <a:lnTo>
                      <a:pt x="1916" y="435"/>
                    </a:lnTo>
                    <a:lnTo>
                      <a:pt x="1972" y="396"/>
                    </a:lnTo>
                    <a:lnTo>
                      <a:pt x="2027" y="355"/>
                    </a:lnTo>
                    <a:lnTo>
                      <a:pt x="2084" y="312"/>
                    </a:lnTo>
                    <a:lnTo>
                      <a:pt x="2143" y="267"/>
                    </a:lnTo>
                    <a:lnTo>
                      <a:pt x="2200" y="219"/>
                    </a:lnTo>
                    <a:lnTo>
                      <a:pt x="2260" y="166"/>
                    </a:lnTo>
                    <a:lnTo>
                      <a:pt x="2316" y="114"/>
                    </a:lnTo>
                    <a:lnTo>
                      <a:pt x="2376" y="59"/>
                    </a:lnTo>
                    <a:lnTo>
                      <a:pt x="2435" y="0"/>
                    </a:lnTo>
                  </a:path>
                </a:pathLst>
              </a:custGeom>
              <a:noFill/>
              <a:ln w="19050">
                <a:solidFill>
                  <a:srgbClr val="FFFFFF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6375" name="Freeform 37"/>
              <p:cNvSpPr>
                <a:spLocks/>
              </p:cNvSpPr>
              <p:nvPr/>
            </p:nvSpPr>
            <p:spPr bwMode="auto">
              <a:xfrm>
                <a:off x="714949" y="3645788"/>
                <a:ext cx="3851275" cy="1341438"/>
              </a:xfrm>
              <a:custGeom>
                <a:avLst/>
                <a:gdLst>
                  <a:gd name="T0" fmla="*/ 0 w 2426"/>
                  <a:gd name="T1" fmla="*/ 2147483647 h 845"/>
                  <a:gd name="T2" fmla="*/ 0 w 2426"/>
                  <a:gd name="T3" fmla="*/ 2147483647 h 845"/>
                  <a:gd name="T4" fmla="*/ 2147483647 w 2426"/>
                  <a:gd name="T5" fmla="*/ 2147483647 h 845"/>
                  <a:gd name="T6" fmla="*/ 2147483647 w 2426"/>
                  <a:gd name="T7" fmla="*/ 2147483647 h 845"/>
                  <a:gd name="T8" fmla="*/ 2147483647 w 2426"/>
                  <a:gd name="T9" fmla="*/ 2147483647 h 845"/>
                  <a:gd name="T10" fmla="*/ 2147483647 w 2426"/>
                  <a:gd name="T11" fmla="*/ 2147483647 h 845"/>
                  <a:gd name="T12" fmla="*/ 2147483647 w 2426"/>
                  <a:gd name="T13" fmla="*/ 2147483647 h 845"/>
                  <a:gd name="T14" fmla="*/ 2147483647 w 2426"/>
                  <a:gd name="T15" fmla="*/ 2147483647 h 845"/>
                  <a:gd name="T16" fmla="*/ 2147483647 w 2426"/>
                  <a:gd name="T17" fmla="*/ 2147483647 h 845"/>
                  <a:gd name="T18" fmla="*/ 2147483647 w 2426"/>
                  <a:gd name="T19" fmla="*/ 2147483647 h 845"/>
                  <a:gd name="T20" fmla="*/ 2147483647 w 2426"/>
                  <a:gd name="T21" fmla="*/ 2147483647 h 845"/>
                  <a:gd name="T22" fmla="*/ 2147483647 w 2426"/>
                  <a:gd name="T23" fmla="*/ 2147483647 h 845"/>
                  <a:gd name="T24" fmla="*/ 2147483647 w 2426"/>
                  <a:gd name="T25" fmla="*/ 2147483647 h 845"/>
                  <a:gd name="T26" fmla="*/ 2147483647 w 2426"/>
                  <a:gd name="T27" fmla="*/ 2147483647 h 845"/>
                  <a:gd name="T28" fmla="*/ 2147483647 w 2426"/>
                  <a:gd name="T29" fmla="*/ 2147483647 h 845"/>
                  <a:gd name="T30" fmla="*/ 2147483647 w 2426"/>
                  <a:gd name="T31" fmla="*/ 2147483647 h 845"/>
                  <a:gd name="T32" fmla="*/ 2147483647 w 2426"/>
                  <a:gd name="T33" fmla="*/ 2147483647 h 845"/>
                  <a:gd name="T34" fmla="*/ 2147483647 w 2426"/>
                  <a:gd name="T35" fmla="*/ 2147483647 h 845"/>
                  <a:gd name="T36" fmla="*/ 2147483647 w 2426"/>
                  <a:gd name="T37" fmla="*/ 2147483647 h 845"/>
                  <a:gd name="T38" fmla="*/ 2147483647 w 2426"/>
                  <a:gd name="T39" fmla="*/ 2147483647 h 845"/>
                  <a:gd name="T40" fmla="*/ 2147483647 w 2426"/>
                  <a:gd name="T41" fmla="*/ 2147483647 h 845"/>
                  <a:gd name="T42" fmla="*/ 2147483647 w 2426"/>
                  <a:gd name="T43" fmla="*/ 2147483647 h 845"/>
                  <a:gd name="T44" fmla="*/ 2147483647 w 2426"/>
                  <a:gd name="T45" fmla="*/ 2147483647 h 845"/>
                  <a:gd name="T46" fmla="*/ 2147483647 w 2426"/>
                  <a:gd name="T47" fmla="*/ 2147483647 h 845"/>
                  <a:gd name="T48" fmla="*/ 2147483647 w 2426"/>
                  <a:gd name="T49" fmla="*/ 2147483647 h 845"/>
                  <a:gd name="T50" fmla="*/ 2147483647 w 2426"/>
                  <a:gd name="T51" fmla="*/ 2147483647 h 845"/>
                  <a:gd name="T52" fmla="*/ 2147483647 w 2426"/>
                  <a:gd name="T53" fmla="*/ 2147483647 h 845"/>
                  <a:gd name="T54" fmla="*/ 2147483647 w 2426"/>
                  <a:gd name="T55" fmla="*/ 2147483647 h 845"/>
                  <a:gd name="T56" fmla="*/ 2147483647 w 2426"/>
                  <a:gd name="T57" fmla="*/ 2147483647 h 845"/>
                  <a:gd name="T58" fmla="*/ 2147483647 w 2426"/>
                  <a:gd name="T59" fmla="*/ 2147483647 h 845"/>
                  <a:gd name="T60" fmla="*/ 2147483647 w 2426"/>
                  <a:gd name="T61" fmla="*/ 0 h 845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0" t="0" r="r" b="b"/>
                <a:pathLst>
                  <a:path w="2426" h="845">
                    <a:moveTo>
                      <a:pt x="0" y="845"/>
                    </a:moveTo>
                    <a:lnTo>
                      <a:pt x="0" y="845"/>
                    </a:lnTo>
                    <a:lnTo>
                      <a:pt x="118" y="831"/>
                    </a:lnTo>
                    <a:lnTo>
                      <a:pt x="244" y="815"/>
                    </a:lnTo>
                    <a:lnTo>
                      <a:pt x="389" y="797"/>
                    </a:lnTo>
                    <a:lnTo>
                      <a:pt x="540" y="774"/>
                    </a:lnTo>
                    <a:lnTo>
                      <a:pt x="679" y="752"/>
                    </a:lnTo>
                    <a:lnTo>
                      <a:pt x="738" y="740"/>
                    </a:lnTo>
                    <a:lnTo>
                      <a:pt x="788" y="729"/>
                    </a:lnTo>
                    <a:lnTo>
                      <a:pt x="827" y="717"/>
                    </a:lnTo>
                    <a:lnTo>
                      <a:pt x="854" y="708"/>
                    </a:lnTo>
                    <a:lnTo>
                      <a:pt x="909" y="695"/>
                    </a:lnTo>
                    <a:lnTo>
                      <a:pt x="1055" y="658"/>
                    </a:lnTo>
                    <a:lnTo>
                      <a:pt x="1152" y="631"/>
                    </a:lnTo>
                    <a:lnTo>
                      <a:pt x="1262" y="597"/>
                    </a:lnTo>
                    <a:lnTo>
                      <a:pt x="1378" y="560"/>
                    </a:lnTo>
                    <a:lnTo>
                      <a:pt x="1496" y="517"/>
                    </a:lnTo>
                    <a:lnTo>
                      <a:pt x="1512" y="512"/>
                    </a:lnTo>
                    <a:lnTo>
                      <a:pt x="1553" y="497"/>
                    </a:lnTo>
                    <a:lnTo>
                      <a:pt x="1626" y="467"/>
                    </a:lnTo>
                    <a:lnTo>
                      <a:pt x="1727" y="421"/>
                    </a:lnTo>
                    <a:lnTo>
                      <a:pt x="1788" y="389"/>
                    </a:lnTo>
                    <a:lnTo>
                      <a:pt x="1859" y="355"/>
                    </a:lnTo>
                    <a:lnTo>
                      <a:pt x="1934" y="312"/>
                    </a:lnTo>
                    <a:lnTo>
                      <a:pt x="2018" y="264"/>
                    </a:lnTo>
                    <a:lnTo>
                      <a:pt x="2109" y="209"/>
                    </a:lnTo>
                    <a:lnTo>
                      <a:pt x="2207" y="146"/>
                    </a:lnTo>
                    <a:lnTo>
                      <a:pt x="2312" y="77"/>
                    </a:lnTo>
                    <a:lnTo>
                      <a:pt x="2426" y="0"/>
                    </a:lnTo>
                  </a:path>
                </a:pathLst>
              </a:custGeom>
              <a:noFill/>
              <a:ln w="57150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6376" name="Line 38"/>
              <p:cNvSpPr>
                <a:spLocks noChangeShapeType="1"/>
              </p:cNvSpPr>
              <p:nvPr/>
            </p:nvSpPr>
            <p:spPr bwMode="auto">
              <a:xfrm>
                <a:off x="949899" y="3106038"/>
                <a:ext cx="331788" cy="1588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6377" name="Line 39"/>
              <p:cNvSpPr>
                <a:spLocks noChangeShapeType="1"/>
              </p:cNvSpPr>
              <p:nvPr/>
            </p:nvSpPr>
            <p:spPr bwMode="auto">
              <a:xfrm>
                <a:off x="949899" y="3207638"/>
                <a:ext cx="331788" cy="1588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6378" name="Line 40"/>
              <p:cNvSpPr>
                <a:spLocks noChangeShapeType="1"/>
              </p:cNvSpPr>
              <p:nvPr/>
            </p:nvSpPr>
            <p:spPr bwMode="auto">
              <a:xfrm>
                <a:off x="938024" y="3094163"/>
                <a:ext cx="331788" cy="1588"/>
              </a:xfrm>
              <a:prstGeom prst="line">
                <a:avLst/>
              </a:prstGeom>
              <a:noFill/>
              <a:ln w="19050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6379" name="Line 41"/>
              <p:cNvSpPr>
                <a:spLocks noChangeShapeType="1"/>
              </p:cNvSpPr>
              <p:nvPr/>
            </p:nvSpPr>
            <p:spPr bwMode="auto">
              <a:xfrm>
                <a:off x="949899" y="3219513"/>
                <a:ext cx="331788" cy="1588"/>
              </a:xfrm>
              <a:prstGeom prst="line">
                <a:avLst/>
              </a:prstGeom>
              <a:noFill/>
              <a:ln w="19050">
                <a:solidFill>
                  <a:srgbClr val="FFFFFF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6380" name="Line 42"/>
              <p:cNvSpPr>
                <a:spLocks noChangeShapeType="1"/>
              </p:cNvSpPr>
              <p:nvPr/>
            </p:nvSpPr>
            <p:spPr bwMode="auto">
              <a:xfrm>
                <a:off x="938787" y="3348925"/>
                <a:ext cx="333375" cy="1588"/>
              </a:xfrm>
              <a:prstGeom prst="line">
                <a:avLst/>
              </a:prstGeom>
              <a:noFill/>
              <a:ln w="19050">
                <a:solidFill>
                  <a:srgbClr val="FFC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6381" name="Line 43"/>
              <p:cNvSpPr>
                <a:spLocks noChangeShapeType="1"/>
              </p:cNvSpPr>
              <p:nvPr/>
            </p:nvSpPr>
            <p:spPr bwMode="auto">
              <a:xfrm>
                <a:off x="950662" y="3502913"/>
                <a:ext cx="333375" cy="1588"/>
              </a:xfrm>
              <a:prstGeom prst="line">
                <a:avLst/>
              </a:prstGeom>
              <a:noFill/>
              <a:ln w="19050">
                <a:solidFill>
                  <a:srgbClr val="FFC000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68" name="Line 44"/>
              <p:cNvSpPr>
                <a:spLocks noChangeShapeType="1"/>
              </p:cNvSpPr>
              <p:nvPr/>
            </p:nvSpPr>
            <p:spPr bwMode="auto">
              <a:xfrm>
                <a:off x="2063910" y="2934243"/>
                <a:ext cx="1587" cy="2220442"/>
              </a:xfrm>
              <a:prstGeom prst="line">
                <a:avLst/>
              </a:prstGeom>
              <a:noFill/>
              <a:ln w="7938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69" name="Line 45"/>
              <p:cNvSpPr>
                <a:spLocks noChangeShapeType="1"/>
              </p:cNvSpPr>
              <p:nvPr/>
            </p:nvSpPr>
            <p:spPr bwMode="auto">
              <a:xfrm>
                <a:off x="3086338" y="2927894"/>
                <a:ext cx="1587" cy="2223616"/>
              </a:xfrm>
              <a:prstGeom prst="line">
                <a:avLst/>
              </a:prstGeom>
              <a:noFill/>
              <a:ln w="7938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6384" name="TextBox 69"/>
              <p:cNvSpPr txBox="1">
                <a:spLocks noChangeArrowheads="1"/>
              </p:cNvSpPr>
              <p:nvPr/>
            </p:nvSpPr>
            <p:spPr bwMode="auto">
              <a:xfrm>
                <a:off x="-354844" y="2219388"/>
                <a:ext cx="5845810" cy="5231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FFFF00"/>
                  </a:buClr>
                  <a:buChar char="•"/>
                  <a:defRPr sz="3200">
                    <a:solidFill>
                      <a:schemeClr val="bg1"/>
                    </a:solidFill>
                    <a:latin typeface="Arial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FFF00"/>
                  </a:buClr>
                  <a:buChar char="–"/>
                  <a:defRPr sz="2800">
                    <a:solidFill>
                      <a:schemeClr val="bg1"/>
                    </a:solidFill>
                    <a:latin typeface="Arial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FF00"/>
                  </a:buClr>
                  <a:buChar char="•"/>
                  <a:defRPr sz="2400">
                    <a:solidFill>
                      <a:schemeClr val="bg1"/>
                    </a:solidFill>
                    <a:latin typeface="Arial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FF00"/>
                  </a:buClr>
                  <a:buChar char="–"/>
                  <a:defRPr sz="2000">
                    <a:solidFill>
                      <a:schemeClr val="bg1"/>
                    </a:solidFill>
                    <a:latin typeface="Arial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400" dirty="0">
                    <a:solidFill>
                      <a:prstClr val="black"/>
                    </a:solidFill>
                  </a:rPr>
                  <a:t>Recurrence Score vs Distant Recurrence at 10 Years</a:t>
                </a:r>
                <a:br>
                  <a:rPr lang="en-US" altLang="en-US" sz="1400" dirty="0">
                    <a:solidFill>
                      <a:prstClr val="black"/>
                    </a:solidFill>
                  </a:rPr>
                </a:br>
                <a:r>
                  <a:rPr lang="en-US" altLang="en-US" sz="1400" dirty="0">
                    <a:solidFill>
                      <a:prstClr val="black"/>
                    </a:solidFill>
                  </a:rPr>
                  <a:t>Tam vs Tam + CMF/MF</a:t>
                </a:r>
              </a:p>
            </p:txBody>
          </p:sp>
          <p:sp>
            <p:nvSpPr>
              <p:cNvPr id="226385" name="TextBox 71"/>
              <p:cNvSpPr txBox="1">
                <a:spLocks noChangeArrowheads="1"/>
              </p:cNvSpPr>
              <p:nvPr/>
            </p:nvSpPr>
            <p:spPr bwMode="auto">
              <a:xfrm>
                <a:off x="103703" y="2799492"/>
                <a:ext cx="586104" cy="2461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FFFF00"/>
                  </a:buClr>
                  <a:buChar char="•"/>
                  <a:defRPr sz="3200">
                    <a:solidFill>
                      <a:schemeClr val="bg1"/>
                    </a:solidFill>
                    <a:latin typeface="Arial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FFF00"/>
                  </a:buClr>
                  <a:buChar char="–"/>
                  <a:defRPr sz="2800">
                    <a:solidFill>
                      <a:schemeClr val="bg1"/>
                    </a:solidFill>
                    <a:latin typeface="Arial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FF00"/>
                  </a:buClr>
                  <a:buChar char="•"/>
                  <a:defRPr sz="2400">
                    <a:solidFill>
                      <a:schemeClr val="bg1"/>
                    </a:solidFill>
                    <a:latin typeface="Arial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FF00"/>
                  </a:buClr>
                  <a:buChar char="–"/>
                  <a:defRPr sz="2000">
                    <a:solidFill>
                      <a:schemeClr val="bg1"/>
                    </a:solidFill>
                    <a:latin typeface="Arial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000">
                    <a:solidFill>
                      <a:prstClr val="white"/>
                    </a:solidFill>
                  </a:rPr>
                  <a:t>50%</a:t>
                </a:r>
              </a:p>
            </p:txBody>
          </p:sp>
          <p:sp>
            <p:nvSpPr>
              <p:cNvPr id="226386" name="TextBox 72"/>
              <p:cNvSpPr txBox="1">
                <a:spLocks noChangeArrowheads="1"/>
              </p:cNvSpPr>
              <p:nvPr/>
            </p:nvSpPr>
            <p:spPr bwMode="auto">
              <a:xfrm>
                <a:off x="109796" y="3010088"/>
                <a:ext cx="586104" cy="2461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FFFF00"/>
                  </a:buClr>
                  <a:buChar char="•"/>
                  <a:defRPr sz="3200">
                    <a:solidFill>
                      <a:schemeClr val="bg1"/>
                    </a:solidFill>
                    <a:latin typeface="Arial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FFF00"/>
                  </a:buClr>
                  <a:buChar char="–"/>
                  <a:defRPr sz="2800">
                    <a:solidFill>
                      <a:schemeClr val="bg1"/>
                    </a:solidFill>
                    <a:latin typeface="Arial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FF00"/>
                  </a:buClr>
                  <a:buChar char="•"/>
                  <a:defRPr sz="2400">
                    <a:solidFill>
                      <a:schemeClr val="bg1"/>
                    </a:solidFill>
                    <a:latin typeface="Arial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FF00"/>
                  </a:buClr>
                  <a:buChar char="–"/>
                  <a:defRPr sz="2000">
                    <a:solidFill>
                      <a:schemeClr val="bg1"/>
                    </a:solidFill>
                    <a:latin typeface="Arial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000">
                    <a:solidFill>
                      <a:prstClr val="white"/>
                    </a:solidFill>
                  </a:rPr>
                  <a:t>45%</a:t>
                </a:r>
              </a:p>
            </p:txBody>
          </p:sp>
          <p:sp>
            <p:nvSpPr>
              <p:cNvPr id="226387" name="TextBox 73"/>
              <p:cNvSpPr txBox="1">
                <a:spLocks noChangeArrowheads="1"/>
              </p:cNvSpPr>
              <p:nvPr/>
            </p:nvSpPr>
            <p:spPr bwMode="auto">
              <a:xfrm>
                <a:off x="102871" y="3233738"/>
                <a:ext cx="586104" cy="2461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FFFF00"/>
                  </a:buClr>
                  <a:buChar char="•"/>
                  <a:defRPr sz="3200">
                    <a:solidFill>
                      <a:schemeClr val="bg1"/>
                    </a:solidFill>
                    <a:latin typeface="Arial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FFF00"/>
                  </a:buClr>
                  <a:buChar char="–"/>
                  <a:defRPr sz="2800">
                    <a:solidFill>
                      <a:schemeClr val="bg1"/>
                    </a:solidFill>
                    <a:latin typeface="Arial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FF00"/>
                  </a:buClr>
                  <a:buChar char="•"/>
                  <a:defRPr sz="2400">
                    <a:solidFill>
                      <a:schemeClr val="bg1"/>
                    </a:solidFill>
                    <a:latin typeface="Arial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FF00"/>
                  </a:buClr>
                  <a:buChar char="–"/>
                  <a:defRPr sz="2000">
                    <a:solidFill>
                      <a:schemeClr val="bg1"/>
                    </a:solidFill>
                    <a:latin typeface="Arial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000">
                    <a:solidFill>
                      <a:prstClr val="white"/>
                    </a:solidFill>
                  </a:rPr>
                  <a:t>40%</a:t>
                </a:r>
              </a:p>
            </p:txBody>
          </p:sp>
          <p:sp>
            <p:nvSpPr>
              <p:cNvPr id="226388" name="TextBox 74"/>
              <p:cNvSpPr txBox="1">
                <a:spLocks noChangeArrowheads="1"/>
              </p:cNvSpPr>
              <p:nvPr/>
            </p:nvSpPr>
            <p:spPr bwMode="auto">
              <a:xfrm>
                <a:off x="110626" y="3684396"/>
                <a:ext cx="586104" cy="2461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FFFF00"/>
                  </a:buClr>
                  <a:buChar char="•"/>
                  <a:defRPr sz="3200">
                    <a:solidFill>
                      <a:schemeClr val="bg1"/>
                    </a:solidFill>
                    <a:latin typeface="Arial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FFF00"/>
                  </a:buClr>
                  <a:buChar char="–"/>
                  <a:defRPr sz="2800">
                    <a:solidFill>
                      <a:schemeClr val="bg1"/>
                    </a:solidFill>
                    <a:latin typeface="Arial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FF00"/>
                  </a:buClr>
                  <a:buChar char="•"/>
                  <a:defRPr sz="2400">
                    <a:solidFill>
                      <a:schemeClr val="bg1"/>
                    </a:solidFill>
                    <a:latin typeface="Arial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FF00"/>
                  </a:buClr>
                  <a:buChar char="–"/>
                  <a:defRPr sz="2000">
                    <a:solidFill>
                      <a:schemeClr val="bg1"/>
                    </a:solidFill>
                    <a:latin typeface="Arial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000">
                    <a:solidFill>
                      <a:prstClr val="white"/>
                    </a:solidFill>
                  </a:rPr>
                  <a:t>30%</a:t>
                </a:r>
              </a:p>
            </p:txBody>
          </p:sp>
          <p:sp>
            <p:nvSpPr>
              <p:cNvPr id="226389" name="TextBox 75"/>
              <p:cNvSpPr txBox="1">
                <a:spLocks noChangeArrowheads="1"/>
              </p:cNvSpPr>
              <p:nvPr/>
            </p:nvSpPr>
            <p:spPr bwMode="auto">
              <a:xfrm>
                <a:off x="104847" y="3906867"/>
                <a:ext cx="586104" cy="2461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FFFF00"/>
                  </a:buClr>
                  <a:buChar char="•"/>
                  <a:defRPr sz="3200">
                    <a:solidFill>
                      <a:schemeClr val="bg1"/>
                    </a:solidFill>
                    <a:latin typeface="Arial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FFF00"/>
                  </a:buClr>
                  <a:buChar char="–"/>
                  <a:defRPr sz="2800">
                    <a:solidFill>
                      <a:schemeClr val="bg1"/>
                    </a:solidFill>
                    <a:latin typeface="Arial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FF00"/>
                  </a:buClr>
                  <a:buChar char="•"/>
                  <a:defRPr sz="2400">
                    <a:solidFill>
                      <a:schemeClr val="bg1"/>
                    </a:solidFill>
                    <a:latin typeface="Arial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FF00"/>
                  </a:buClr>
                  <a:buChar char="–"/>
                  <a:defRPr sz="2000">
                    <a:solidFill>
                      <a:schemeClr val="bg1"/>
                    </a:solidFill>
                    <a:latin typeface="Arial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000">
                    <a:solidFill>
                      <a:prstClr val="white"/>
                    </a:solidFill>
                  </a:rPr>
                  <a:t>25%</a:t>
                </a:r>
              </a:p>
            </p:txBody>
          </p:sp>
          <p:sp>
            <p:nvSpPr>
              <p:cNvPr id="226390" name="TextBox 76"/>
              <p:cNvSpPr txBox="1">
                <a:spLocks noChangeArrowheads="1"/>
              </p:cNvSpPr>
              <p:nvPr/>
            </p:nvSpPr>
            <p:spPr bwMode="auto">
              <a:xfrm>
                <a:off x="109796" y="4142392"/>
                <a:ext cx="586104" cy="2461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FFFF00"/>
                  </a:buClr>
                  <a:buChar char="•"/>
                  <a:defRPr sz="3200">
                    <a:solidFill>
                      <a:schemeClr val="bg1"/>
                    </a:solidFill>
                    <a:latin typeface="Arial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FFF00"/>
                  </a:buClr>
                  <a:buChar char="–"/>
                  <a:defRPr sz="2800">
                    <a:solidFill>
                      <a:schemeClr val="bg1"/>
                    </a:solidFill>
                    <a:latin typeface="Arial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FF00"/>
                  </a:buClr>
                  <a:buChar char="•"/>
                  <a:defRPr sz="2400">
                    <a:solidFill>
                      <a:schemeClr val="bg1"/>
                    </a:solidFill>
                    <a:latin typeface="Arial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FF00"/>
                  </a:buClr>
                  <a:buChar char="–"/>
                  <a:defRPr sz="2000">
                    <a:solidFill>
                      <a:schemeClr val="bg1"/>
                    </a:solidFill>
                    <a:latin typeface="Arial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000">
                    <a:solidFill>
                      <a:prstClr val="white"/>
                    </a:solidFill>
                  </a:rPr>
                  <a:t>20%</a:t>
                </a:r>
              </a:p>
            </p:txBody>
          </p:sp>
          <p:sp>
            <p:nvSpPr>
              <p:cNvPr id="226391" name="TextBox 77"/>
              <p:cNvSpPr txBox="1">
                <a:spLocks noChangeArrowheads="1"/>
              </p:cNvSpPr>
              <p:nvPr/>
            </p:nvSpPr>
            <p:spPr bwMode="auto">
              <a:xfrm>
                <a:off x="109796" y="3473417"/>
                <a:ext cx="586104" cy="2461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FFFF00"/>
                  </a:buClr>
                  <a:buChar char="•"/>
                  <a:defRPr sz="3200">
                    <a:solidFill>
                      <a:schemeClr val="bg1"/>
                    </a:solidFill>
                    <a:latin typeface="Arial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FFF00"/>
                  </a:buClr>
                  <a:buChar char="–"/>
                  <a:defRPr sz="2800">
                    <a:solidFill>
                      <a:schemeClr val="bg1"/>
                    </a:solidFill>
                    <a:latin typeface="Arial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FF00"/>
                  </a:buClr>
                  <a:buChar char="•"/>
                  <a:defRPr sz="2400">
                    <a:solidFill>
                      <a:schemeClr val="bg1"/>
                    </a:solidFill>
                    <a:latin typeface="Arial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FF00"/>
                  </a:buClr>
                  <a:buChar char="–"/>
                  <a:defRPr sz="2000">
                    <a:solidFill>
                      <a:schemeClr val="bg1"/>
                    </a:solidFill>
                    <a:latin typeface="Arial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000">
                    <a:solidFill>
                      <a:prstClr val="white"/>
                    </a:solidFill>
                  </a:rPr>
                  <a:t>35%</a:t>
                </a:r>
              </a:p>
            </p:txBody>
          </p:sp>
          <p:sp>
            <p:nvSpPr>
              <p:cNvPr id="226392" name="TextBox 78"/>
              <p:cNvSpPr txBox="1">
                <a:spLocks noChangeArrowheads="1"/>
              </p:cNvSpPr>
              <p:nvPr/>
            </p:nvSpPr>
            <p:spPr bwMode="auto">
              <a:xfrm>
                <a:off x="103703" y="4575842"/>
                <a:ext cx="586104" cy="2461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FFFF00"/>
                  </a:buClr>
                  <a:buChar char="•"/>
                  <a:defRPr sz="3200">
                    <a:solidFill>
                      <a:schemeClr val="bg1"/>
                    </a:solidFill>
                    <a:latin typeface="Arial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FFF00"/>
                  </a:buClr>
                  <a:buChar char="–"/>
                  <a:defRPr sz="2800">
                    <a:solidFill>
                      <a:schemeClr val="bg1"/>
                    </a:solidFill>
                    <a:latin typeface="Arial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FF00"/>
                  </a:buClr>
                  <a:buChar char="•"/>
                  <a:defRPr sz="2400">
                    <a:solidFill>
                      <a:schemeClr val="bg1"/>
                    </a:solidFill>
                    <a:latin typeface="Arial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FF00"/>
                  </a:buClr>
                  <a:buChar char="–"/>
                  <a:defRPr sz="2000">
                    <a:solidFill>
                      <a:schemeClr val="bg1"/>
                    </a:solidFill>
                    <a:latin typeface="Arial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000">
                    <a:solidFill>
                      <a:prstClr val="white"/>
                    </a:solidFill>
                  </a:rPr>
                  <a:t>10%</a:t>
                </a:r>
              </a:p>
            </p:txBody>
          </p:sp>
          <p:sp>
            <p:nvSpPr>
              <p:cNvPr id="226393" name="TextBox 79"/>
              <p:cNvSpPr txBox="1">
                <a:spLocks noChangeArrowheads="1"/>
              </p:cNvSpPr>
              <p:nvPr/>
            </p:nvSpPr>
            <p:spPr bwMode="auto">
              <a:xfrm>
                <a:off x="192445" y="4798313"/>
                <a:ext cx="492054" cy="2461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FFFF00"/>
                  </a:buClr>
                  <a:buChar char="•"/>
                  <a:defRPr sz="3200">
                    <a:solidFill>
                      <a:schemeClr val="bg1"/>
                    </a:solidFill>
                    <a:latin typeface="Arial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FFF00"/>
                  </a:buClr>
                  <a:buChar char="–"/>
                  <a:defRPr sz="2800">
                    <a:solidFill>
                      <a:schemeClr val="bg1"/>
                    </a:solidFill>
                    <a:latin typeface="Arial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FF00"/>
                  </a:buClr>
                  <a:buChar char="•"/>
                  <a:defRPr sz="2400">
                    <a:solidFill>
                      <a:schemeClr val="bg1"/>
                    </a:solidFill>
                    <a:latin typeface="Arial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FF00"/>
                  </a:buClr>
                  <a:buChar char="–"/>
                  <a:defRPr sz="2000">
                    <a:solidFill>
                      <a:schemeClr val="bg1"/>
                    </a:solidFill>
                    <a:latin typeface="Arial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000">
                    <a:solidFill>
                      <a:prstClr val="white"/>
                    </a:solidFill>
                  </a:rPr>
                  <a:t>5%</a:t>
                </a:r>
              </a:p>
            </p:txBody>
          </p:sp>
          <p:sp>
            <p:nvSpPr>
              <p:cNvPr id="226394" name="TextBox 80"/>
              <p:cNvSpPr txBox="1">
                <a:spLocks noChangeArrowheads="1"/>
              </p:cNvSpPr>
              <p:nvPr/>
            </p:nvSpPr>
            <p:spPr bwMode="auto">
              <a:xfrm>
                <a:off x="185520" y="5033838"/>
                <a:ext cx="492054" cy="2461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FFFF00"/>
                  </a:buClr>
                  <a:buChar char="•"/>
                  <a:defRPr sz="3200">
                    <a:solidFill>
                      <a:schemeClr val="bg1"/>
                    </a:solidFill>
                    <a:latin typeface="Arial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FFF00"/>
                  </a:buClr>
                  <a:buChar char="–"/>
                  <a:defRPr sz="2800">
                    <a:solidFill>
                      <a:schemeClr val="bg1"/>
                    </a:solidFill>
                    <a:latin typeface="Arial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FF00"/>
                  </a:buClr>
                  <a:buChar char="•"/>
                  <a:defRPr sz="2400">
                    <a:solidFill>
                      <a:schemeClr val="bg1"/>
                    </a:solidFill>
                    <a:latin typeface="Arial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FF00"/>
                  </a:buClr>
                  <a:buChar char="–"/>
                  <a:defRPr sz="2000">
                    <a:solidFill>
                      <a:schemeClr val="bg1"/>
                    </a:solidFill>
                    <a:latin typeface="Arial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000">
                    <a:solidFill>
                      <a:prstClr val="white"/>
                    </a:solidFill>
                  </a:rPr>
                  <a:t>0%</a:t>
                </a:r>
              </a:p>
            </p:txBody>
          </p:sp>
          <p:sp>
            <p:nvSpPr>
              <p:cNvPr id="226395" name="TextBox 81"/>
              <p:cNvSpPr txBox="1">
                <a:spLocks noChangeArrowheads="1"/>
              </p:cNvSpPr>
              <p:nvPr/>
            </p:nvSpPr>
            <p:spPr bwMode="auto">
              <a:xfrm>
                <a:off x="102872" y="4364863"/>
                <a:ext cx="586104" cy="2461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FFFF00"/>
                  </a:buClr>
                  <a:buChar char="•"/>
                  <a:defRPr sz="3200">
                    <a:solidFill>
                      <a:schemeClr val="bg1"/>
                    </a:solidFill>
                    <a:latin typeface="Arial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FFF00"/>
                  </a:buClr>
                  <a:buChar char="–"/>
                  <a:defRPr sz="2800">
                    <a:solidFill>
                      <a:schemeClr val="bg1"/>
                    </a:solidFill>
                    <a:latin typeface="Arial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FF00"/>
                  </a:buClr>
                  <a:buChar char="•"/>
                  <a:defRPr sz="2400">
                    <a:solidFill>
                      <a:schemeClr val="bg1"/>
                    </a:solidFill>
                    <a:latin typeface="Arial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FF00"/>
                  </a:buClr>
                  <a:buChar char="–"/>
                  <a:defRPr sz="2000">
                    <a:solidFill>
                      <a:schemeClr val="bg1"/>
                    </a:solidFill>
                    <a:latin typeface="Arial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000">
                    <a:solidFill>
                      <a:prstClr val="white"/>
                    </a:solidFill>
                  </a:rPr>
                  <a:t>15%</a:t>
                </a:r>
              </a:p>
            </p:txBody>
          </p:sp>
          <p:sp>
            <p:nvSpPr>
              <p:cNvPr id="226396" name="TextBox 82"/>
              <p:cNvSpPr txBox="1">
                <a:spLocks noChangeArrowheads="1"/>
              </p:cNvSpPr>
              <p:nvPr/>
            </p:nvSpPr>
            <p:spPr bwMode="auto">
              <a:xfrm>
                <a:off x="509656" y="5237892"/>
                <a:ext cx="340291" cy="2461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FFFF00"/>
                  </a:buClr>
                  <a:buChar char="•"/>
                  <a:defRPr sz="3200">
                    <a:solidFill>
                      <a:schemeClr val="bg1"/>
                    </a:solidFill>
                    <a:latin typeface="Arial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FFF00"/>
                  </a:buClr>
                  <a:buChar char="–"/>
                  <a:defRPr sz="2800">
                    <a:solidFill>
                      <a:schemeClr val="bg1"/>
                    </a:solidFill>
                    <a:latin typeface="Arial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FF00"/>
                  </a:buClr>
                  <a:buChar char="•"/>
                  <a:defRPr sz="2400">
                    <a:solidFill>
                      <a:schemeClr val="bg1"/>
                    </a:solidFill>
                    <a:latin typeface="Arial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FF00"/>
                  </a:buClr>
                  <a:buChar char="–"/>
                  <a:defRPr sz="2000">
                    <a:solidFill>
                      <a:schemeClr val="bg1"/>
                    </a:solidFill>
                    <a:latin typeface="Arial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000">
                    <a:solidFill>
                      <a:prstClr val="white"/>
                    </a:solidFill>
                  </a:rPr>
                  <a:t>0</a:t>
                </a:r>
              </a:p>
            </p:txBody>
          </p:sp>
          <p:sp>
            <p:nvSpPr>
              <p:cNvPr id="226397" name="TextBox 83"/>
              <p:cNvSpPr txBox="1">
                <a:spLocks noChangeArrowheads="1"/>
              </p:cNvSpPr>
              <p:nvPr/>
            </p:nvSpPr>
            <p:spPr bwMode="auto">
              <a:xfrm>
                <a:off x="890654" y="5243638"/>
                <a:ext cx="340291" cy="2461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FFFF00"/>
                  </a:buClr>
                  <a:buChar char="•"/>
                  <a:defRPr sz="3200">
                    <a:solidFill>
                      <a:schemeClr val="bg1"/>
                    </a:solidFill>
                    <a:latin typeface="Arial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FFF00"/>
                  </a:buClr>
                  <a:buChar char="–"/>
                  <a:defRPr sz="2800">
                    <a:solidFill>
                      <a:schemeClr val="bg1"/>
                    </a:solidFill>
                    <a:latin typeface="Arial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FF00"/>
                  </a:buClr>
                  <a:buChar char="•"/>
                  <a:defRPr sz="2400">
                    <a:solidFill>
                      <a:schemeClr val="bg1"/>
                    </a:solidFill>
                    <a:latin typeface="Arial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FF00"/>
                  </a:buClr>
                  <a:buChar char="–"/>
                  <a:defRPr sz="2000">
                    <a:solidFill>
                      <a:schemeClr val="bg1"/>
                    </a:solidFill>
                    <a:latin typeface="Arial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000">
                    <a:solidFill>
                      <a:prstClr val="white"/>
                    </a:solidFill>
                  </a:rPr>
                  <a:t>5</a:t>
                </a:r>
              </a:p>
            </p:txBody>
          </p:sp>
          <p:sp>
            <p:nvSpPr>
              <p:cNvPr id="226398" name="TextBox 84"/>
              <p:cNvSpPr txBox="1">
                <a:spLocks noChangeArrowheads="1"/>
              </p:cNvSpPr>
              <p:nvPr/>
            </p:nvSpPr>
            <p:spPr bwMode="auto">
              <a:xfrm>
                <a:off x="1215213" y="5247792"/>
                <a:ext cx="434341" cy="2461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FFFF00"/>
                  </a:buClr>
                  <a:buChar char="•"/>
                  <a:defRPr sz="3200">
                    <a:solidFill>
                      <a:schemeClr val="bg1"/>
                    </a:solidFill>
                    <a:latin typeface="Arial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FFF00"/>
                  </a:buClr>
                  <a:buChar char="–"/>
                  <a:defRPr sz="2800">
                    <a:solidFill>
                      <a:schemeClr val="bg1"/>
                    </a:solidFill>
                    <a:latin typeface="Arial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FF00"/>
                  </a:buClr>
                  <a:buChar char="•"/>
                  <a:defRPr sz="2400">
                    <a:solidFill>
                      <a:schemeClr val="bg1"/>
                    </a:solidFill>
                    <a:latin typeface="Arial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FF00"/>
                  </a:buClr>
                  <a:buChar char="–"/>
                  <a:defRPr sz="2000">
                    <a:solidFill>
                      <a:schemeClr val="bg1"/>
                    </a:solidFill>
                    <a:latin typeface="Arial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000">
                    <a:solidFill>
                      <a:prstClr val="white"/>
                    </a:solidFill>
                  </a:rPr>
                  <a:t>10</a:t>
                </a:r>
              </a:p>
            </p:txBody>
          </p:sp>
          <p:sp>
            <p:nvSpPr>
              <p:cNvPr id="226399" name="TextBox 85"/>
              <p:cNvSpPr txBox="1">
                <a:spLocks noChangeArrowheads="1"/>
              </p:cNvSpPr>
              <p:nvPr/>
            </p:nvSpPr>
            <p:spPr bwMode="auto">
              <a:xfrm>
                <a:off x="1596212" y="5241663"/>
                <a:ext cx="434341" cy="2461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FFFF00"/>
                  </a:buClr>
                  <a:buChar char="•"/>
                  <a:defRPr sz="3200">
                    <a:solidFill>
                      <a:schemeClr val="bg1"/>
                    </a:solidFill>
                    <a:latin typeface="Arial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FFF00"/>
                  </a:buClr>
                  <a:buChar char="–"/>
                  <a:defRPr sz="2800">
                    <a:solidFill>
                      <a:schemeClr val="bg1"/>
                    </a:solidFill>
                    <a:latin typeface="Arial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FF00"/>
                  </a:buClr>
                  <a:buChar char="•"/>
                  <a:defRPr sz="2400">
                    <a:solidFill>
                      <a:schemeClr val="bg1"/>
                    </a:solidFill>
                    <a:latin typeface="Arial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FF00"/>
                  </a:buClr>
                  <a:buChar char="–"/>
                  <a:defRPr sz="2000">
                    <a:solidFill>
                      <a:schemeClr val="bg1"/>
                    </a:solidFill>
                    <a:latin typeface="Arial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000">
                    <a:solidFill>
                      <a:prstClr val="white"/>
                    </a:solidFill>
                  </a:rPr>
                  <a:t>15</a:t>
                </a:r>
              </a:p>
            </p:txBody>
          </p:sp>
          <p:sp>
            <p:nvSpPr>
              <p:cNvPr id="226400" name="TextBox 86"/>
              <p:cNvSpPr txBox="1">
                <a:spLocks noChangeArrowheads="1"/>
              </p:cNvSpPr>
              <p:nvPr/>
            </p:nvSpPr>
            <p:spPr bwMode="auto">
              <a:xfrm>
                <a:off x="2010378" y="5243638"/>
                <a:ext cx="434341" cy="2461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FFFF00"/>
                  </a:buClr>
                  <a:buChar char="•"/>
                  <a:defRPr sz="3200">
                    <a:solidFill>
                      <a:schemeClr val="bg1"/>
                    </a:solidFill>
                    <a:latin typeface="Arial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FFF00"/>
                  </a:buClr>
                  <a:buChar char="–"/>
                  <a:defRPr sz="2800">
                    <a:solidFill>
                      <a:schemeClr val="bg1"/>
                    </a:solidFill>
                    <a:latin typeface="Arial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FF00"/>
                  </a:buClr>
                  <a:buChar char="•"/>
                  <a:defRPr sz="2400">
                    <a:solidFill>
                      <a:schemeClr val="bg1"/>
                    </a:solidFill>
                    <a:latin typeface="Arial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FF00"/>
                  </a:buClr>
                  <a:buChar char="–"/>
                  <a:defRPr sz="2000">
                    <a:solidFill>
                      <a:schemeClr val="bg1"/>
                    </a:solidFill>
                    <a:latin typeface="Arial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000">
                    <a:solidFill>
                      <a:prstClr val="white"/>
                    </a:solidFill>
                  </a:rPr>
                  <a:t>20</a:t>
                </a:r>
              </a:p>
            </p:txBody>
          </p:sp>
          <p:sp>
            <p:nvSpPr>
              <p:cNvPr id="226401" name="TextBox 87"/>
              <p:cNvSpPr txBox="1">
                <a:spLocks noChangeArrowheads="1"/>
              </p:cNvSpPr>
              <p:nvPr/>
            </p:nvSpPr>
            <p:spPr bwMode="auto">
              <a:xfrm>
                <a:off x="2403253" y="5249384"/>
                <a:ext cx="434341" cy="2461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FFFF00"/>
                  </a:buClr>
                  <a:buChar char="•"/>
                  <a:defRPr sz="3200">
                    <a:solidFill>
                      <a:schemeClr val="bg1"/>
                    </a:solidFill>
                    <a:latin typeface="Arial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FFF00"/>
                  </a:buClr>
                  <a:buChar char="–"/>
                  <a:defRPr sz="2800">
                    <a:solidFill>
                      <a:schemeClr val="bg1"/>
                    </a:solidFill>
                    <a:latin typeface="Arial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FF00"/>
                  </a:buClr>
                  <a:buChar char="•"/>
                  <a:defRPr sz="2400">
                    <a:solidFill>
                      <a:schemeClr val="bg1"/>
                    </a:solidFill>
                    <a:latin typeface="Arial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FF00"/>
                  </a:buClr>
                  <a:buChar char="–"/>
                  <a:defRPr sz="2000">
                    <a:solidFill>
                      <a:schemeClr val="bg1"/>
                    </a:solidFill>
                    <a:latin typeface="Arial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000">
                    <a:solidFill>
                      <a:prstClr val="white"/>
                    </a:solidFill>
                  </a:rPr>
                  <a:t>25</a:t>
                </a:r>
              </a:p>
            </p:txBody>
          </p:sp>
          <p:sp>
            <p:nvSpPr>
              <p:cNvPr id="226402" name="TextBox 88"/>
              <p:cNvSpPr txBox="1">
                <a:spLocks noChangeArrowheads="1"/>
              </p:cNvSpPr>
              <p:nvPr/>
            </p:nvSpPr>
            <p:spPr bwMode="auto">
              <a:xfrm>
                <a:off x="2810463" y="5253538"/>
                <a:ext cx="434341" cy="2461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FFFF00"/>
                  </a:buClr>
                  <a:buChar char="•"/>
                  <a:defRPr sz="3200">
                    <a:solidFill>
                      <a:schemeClr val="bg1"/>
                    </a:solidFill>
                    <a:latin typeface="Arial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FFF00"/>
                  </a:buClr>
                  <a:buChar char="–"/>
                  <a:defRPr sz="2800">
                    <a:solidFill>
                      <a:schemeClr val="bg1"/>
                    </a:solidFill>
                    <a:latin typeface="Arial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FF00"/>
                  </a:buClr>
                  <a:buChar char="•"/>
                  <a:defRPr sz="2400">
                    <a:solidFill>
                      <a:schemeClr val="bg1"/>
                    </a:solidFill>
                    <a:latin typeface="Arial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FF00"/>
                  </a:buClr>
                  <a:buChar char="–"/>
                  <a:defRPr sz="2000">
                    <a:solidFill>
                      <a:schemeClr val="bg1"/>
                    </a:solidFill>
                    <a:latin typeface="Arial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000">
                    <a:solidFill>
                      <a:prstClr val="white"/>
                    </a:solidFill>
                  </a:rPr>
                  <a:t>30</a:t>
                </a:r>
              </a:p>
            </p:txBody>
          </p:sp>
          <p:sp>
            <p:nvSpPr>
              <p:cNvPr id="226403" name="TextBox 89"/>
              <p:cNvSpPr txBox="1">
                <a:spLocks noChangeArrowheads="1"/>
              </p:cNvSpPr>
              <p:nvPr/>
            </p:nvSpPr>
            <p:spPr bwMode="auto">
              <a:xfrm>
                <a:off x="3191464" y="5259284"/>
                <a:ext cx="434341" cy="2461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FFFF00"/>
                  </a:buClr>
                  <a:buChar char="•"/>
                  <a:defRPr sz="3200">
                    <a:solidFill>
                      <a:schemeClr val="bg1"/>
                    </a:solidFill>
                    <a:latin typeface="Arial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FFF00"/>
                  </a:buClr>
                  <a:buChar char="–"/>
                  <a:defRPr sz="2800">
                    <a:solidFill>
                      <a:schemeClr val="bg1"/>
                    </a:solidFill>
                    <a:latin typeface="Arial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FF00"/>
                  </a:buClr>
                  <a:buChar char="•"/>
                  <a:defRPr sz="2400">
                    <a:solidFill>
                      <a:schemeClr val="bg1"/>
                    </a:solidFill>
                    <a:latin typeface="Arial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FF00"/>
                  </a:buClr>
                  <a:buChar char="–"/>
                  <a:defRPr sz="2000">
                    <a:solidFill>
                      <a:schemeClr val="bg1"/>
                    </a:solidFill>
                    <a:latin typeface="Arial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000">
                    <a:solidFill>
                      <a:prstClr val="white"/>
                    </a:solidFill>
                  </a:rPr>
                  <a:t>35</a:t>
                </a:r>
              </a:p>
            </p:txBody>
          </p:sp>
          <p:sp>
            <p:nvSpPr>
              <p:cNvPr id="226404" name="TextBox 92"/>
              <p:cNvSpPr txBox="1">
                <a:spLocks noChangeArrowheads="1"/>
              </p:cNvSpPr>
              <p:nvPr/>
            </p:nvSpPr>
            <p:spPr bwMode="auto">
              <a:xfrm>
                <a:off x="3577414" y="5261642"/>
                <a:ext cx="434341" cy="2461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FFFF00"/>
                  </a:buClr>
                  <a:buChar char="•"/>
                  <a:defRPr sz="3200">
                    <a:solidFill>
                      <a:schemeClr val="bg1"/>
                    </a:solidFill>
                    <a:latin typeface="Arial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FFF00"/>
                  </a:buClr>
                  <a:buChar char="–"/>
                  <a:defRPr sz="2800">
                    <a:solidFill>
                      <a:schemeClr val="bg1"/>
                    </a:solidFill>
                    <a:latin typeface="Arial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FF00"/>
                  </a:buClr>
                  <a:buChar char="•"/>
                  <a:defRPr sz="2400">
                    <a:solidFill>
                      <a:schemeClr val="bg1"/>
                    </a:solidFill>
                    <a:latin typeface="Arial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FF00"/>
                  </a:buClr>
                  <a:buChar char="–"/>
                  <a:defRPr sz="2000">
                    <a:solidFill>
                      <a:schemeClr val="bg1"/>
                    </a:solidFill>
                    <a:latin typeface="Arial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000">
                    <a:solidFill>
                      <a:prstClr val="white"/>
                    </a:solidFill>
                  </a:rPr>
                  <a:t>40</a:t>
                </a:r>
              </a:p>
            </p:txBody>
          </p:sp>
          <p:sp>
            <p:nvSpPr>
              <p:cNvPr id="226405" name="TextBox 93"/>
              <p:cNvSpPr txBox="1">
                <a:spLocks noChangeArrowheads="1"/>
              </p:cNvSpPr>
              <p:nvPr/>
            </p:nvSpPr>
            <p:spPr bwMode="auto">
              <a:xfrm>
                <a:off x="3958414" y="5255513"/>
                <a:ext cx="434341" cy="2461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FFFF00"/>
                  </a:buClr>
                  <a:buChar char="•"/>
                  <a:defRPr sz="3200">
                    <a:solidFill>
                      <a:schemeClr val="bg1"/>
                    </a:solidFill>
                    <a:latin typeface="Arial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FFF00"/>
                  </a:buClr>
                  <a:buChar char="–"/>
                  <a:defRPr sz="2800">
                    <a:solidFill>
                      <a:schemeClr val="bg1"/>
                    </a:solidFill>
                    <a:latin typeface="Arial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FF00"/>
                  </a:buClr>
                  <a:buChar char="•"/>
                  <a:defRPr sz="2400">
                    <a:solidFill>
                      <a:schemeClr val="bg1"/>
                    </a:solidFill>
                    <a:latin typeface="Arial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FF00"/>
                  </a:buClr>
                  <a:buChar char="–"/>
                  <a:defRPr sz="2000">
                    <a:solidFill>
                      <a:schemeClr val="bg1"/>
                    </a:solidFill>
                    <a:latin typeface="Arial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000">
                    <a:solidFill>
                      <a:prstClr val="white"/>
                    </a:solidFill>
                  </a:rPr>
                  <a:t>45</a:t>
                </a:r>
              </a:p>
            </p:txBody>
          </p:sp>
          <p:sp>
            <p:nvSpPr>
              <p:cNvPr id="226406" name="TextBox 94"/>
              <p:cNvSpPr txBox="1">
                <a:spLocks noChangeArrowheads="1"/>
              </p:cNvSpPr>
              <p:nvPr/>
            </p:nvSpPr>
            <p:spPr bwMode="auto">
              <a:xfrm>
                <a:off x="4348469" y="5243638"/>
                <a:ext cx="434341" cy="2461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FFFF00"/>
                  </a:buClr>
                  <a:buChar char="•"/>
                  <a:defRPr sz="3200">
                    <a:solidFill>
                      <a:schemeClr val="bg1"/>
                    </a:solidFill>
                    <a:latin typeface="Arial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FFF00"/>
                  </a:buClr>
                  <a:buChar char="–"/>
                  <a:defRPr sz="2800">
                    <a:solidFill>
                      <a:schemeClr val="bg1"/>
                    </a:solidFill>
                    <a:latin typeface="Arial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FF00"/>
                  </a:buClr>
                  <a:buChar char="•"/>
                  <a:defRPr sz="2400">
                    <a:solidFill>
                      <a:schemeClr val="bg1"/>
                    </a:solidFill>
                    <a:latin typeface="Arial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FF00"/>
                  </a:buClr>
                  <a:buChar char="–"/>
                  <a:defRPr sz="2000">
                    <a:solidFill>
                      <a:schemeClr val="bg1"/>
                    </a:solidFill>
                    <a:latin typeface="Arial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000">
                    <a:solidFill>
                      <a:prstClr val="white"/>
                    </a:solidFill>
                  </a:rPr>
                  <a:t>50</a:t>
                </a:r>
              </a:p>
            </p:txBody>
          </p:sp>
          <p:sp>
            <p:nvSpPr>
              <p:cNvPr id="226407" name="TextBox 95"/>
              <p:cNvSpPr txBox="1">
                <a:spLocks noChangeArrowheads="1"/>
              </p:cNvSpPr>
              <p:nvPr/>
            </p:nvSpPr>
            <p:spPr bwMode="auto">
              <a:xfrm>
                <a:off x="684464" y="5521570"/>
                <a:ext cx="3762430" cy="3077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FFFF00"/>
                  </a:buClr>
                  <a:buChar char="•"/>
                  <a:defRPr sz="3200">
                    <a:solidFill>
                      <a:schemeClr val="bg1"/>
                    </a:solidFill>
                    <a:latin typeface="Arial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FFF00"/>
                  </a:buClr>
                  <a:buChar char="–"/>
                  <a:defRPr sz="2800">
                    <a:solidFill>
                      <a:schemeClr val="bg1"/>
                    </a:solidFill>
                    <a:latin typeface="Arial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FF00"/>
                  </a:buClr>
                  <a:buChar char="•"/>
                  <a:defRPr sz="2400">
                    <a:solidFill>
                      <a:schemeClr val="bg1"/>
                    </a:solidFill>
                    <a:latin typeface="Arial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FF00"/>
                  </a:buClr>
                  <a:buChar char="–"/>
                  <a:defRPr sz="2000">
                    <a:solidFill>
                      <a:schemeClr val="bg1"/>
                    </a:solidFill>
                    <a:latin typeface="Arial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400">
                    <a:solidFill>
                      <a:prstClr val="black"/>
                    </a:solidFill>
                  </a:rPr>
                  <a:t>Breast Cancer Recurrence Score</a:t>
                </a:r>
              </a:p>
            </p:txBody>
          </p:sp>
          <p:sp>
            <p:nvSpPr>
              <p:cNvPr id="226408" name="TextBox 96"/>
              <p:cNvSpPr txBox="1">
                <a:spLocks noChangeArrowheads="1"/>
              </p:cNvSpPr>
              <p:nvPr/>
            </p:nvSpPr>
            <p:spPr bwMode="auto">
              <a:xfrm>
                <a:off x="1302325" y="2969513"/>
                <a:ext cx="1909216" cy="646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FFFF00"/>
                  </a:buClr>
                  <a:buChar char="•"/>
                  <a:defRPr sz="3200">
                    <a:solidFill>
                      <a:schemeClr val="bg1"/>
                    </a:solidFill>
                    <a:latin typeface="Arial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FFF00"/>
                  </a:buClr>
                  <a:buChar char="–"/>
                  <a:defRPr sz="2800">
                    <a:solidFill>
                      <a:schemeClr val="bg1"/>
                    </a:solidFill>
                    <a:latin typeface="Arial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FF00"/>
                  </a:buClr>
                  <a:buChar char="•"/>
                  <a:defRPr sz="2400">
                    <a:solidFill>
                      <a:schemeClr val="bg1"/>
                    </a:solidFill>
                    <a:latin typeface="Arial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FF00"/>
                  </a:buClr>
                  <a:buChar char="–"/>
                  <a:defRPr sz="2000">
                    <a:solidFill>
                      <a:schemeClr val="bg1"/>
                    </a:solidFill>
                    <a:latin typeface="Arial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900" dirty="0">
                    <a:solidFill>
                      <a:prstClr val="black"/>
                    </a:solidFill>
                  </a:rPr>
                  <a:t>Rate: Tam</a:t>
                </a:r>
                <a:br>
                  <a:rPr lang="en-US" altLang="en-US" sz="900" dirty="0">
                    <a:solidFill>
                      <a:prstClr val="black"/>
                    </a:solidFill>
                  </a:rPr>
                </a:br>
                <a:r>
                  <a:rPr lang="en-US" altLang="en-US" sz="900" dirty="0">
                    <a:solidFill>
                      <a:prstClr val="black"/>
                    </a:solidFill>
                  </a:rPr>
                  <a:t>95% Cl: Tam</a:t>
                </a:r>
                <a:br>
                  <a:rPr lang="en-US" altLang="en-US" sz="900" dirty="0">
                    <a:solidFill>
                      <a:prstClr val="black"/>
                    </a:solidFill>
                  </a:rPr>
                </a:br>
                <a:r>
                  <a:rPr lang="en-US" altLang="en-US" sz="900" dirty="0">
                    <a:solidFill>
                      <a:prstClr val="black"/>
                    </a:solidFill>
                  </a:rPr>
                  <a:t>Rate: Tam + CMF/MF</a:t>
                </a:r>
                <a:br>
                  <a:rPr lang="en-US" altLang="en-US" sz="900" dirty="0">
                    <a:solidFill>
                      <a:prstClr val="black"/>
                    </a:solidFill>
                  </a:rPr>
                </a:br>
                <a:r>
                  <a:rPr lang="en-US" altLang="en-US" sz="900" dirty="0">
                    <a:solidFill>
                      <a:prstClr val="black"/>
                    </a:solidFill>
                  </a:rPr>
                  <a:t>95% Cl: Tam + CMF/MF</a:t>
                </a:r>
              </a:p>
            </p:txBody>
          </p:sp>
          <p:sp>
            <p:nvSpPr>
              <p:cNvPr id="226409" name="TextBox 97"/>
              <p:cNvSpPr txBox="1">
                <a:spLocks noChangeArrowheads="1"/>
              </p:cNvSpPr>
              <p:nvPr/>
            </p:nvSpPr>
            <p:spPr bwMode="auto">
              <a:xfrm>
                <a:off x="4454553" y="3502913"/>
                <a:ext cx="596790" cy="2461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FFFF00"/>
                  </a:buClr>
                  <a:buChar char="•"/>
                  <a:defRPr sz="3200">
                    <a:solidFill>
                      <a:schemeClr val="bg1"/>
                    </a:solidFill>
                    <a:latin typeface="Arial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FFF00"/>
                  </a:buClr>
                  <a:buChar char="–"/>
                  <a:defRPr sz="2800">
                    <a:solidFill>
                      <a:schemeClr val="bg1"/>
                    </a:solidFill>
                    <a:latin typeface="Arial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FF00"/>
                  </a:buClr>
                  <a:buChar char="•"/>
                  <a:defRPr sz="2400">
                    <a:solidFill>
                      <a:schemeClr val="bg1"/>
                    </a:solidFill>
                    <a:latin typeface="Arial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FF00"/>
                  </a:buClr>
                  <a:buChar char="–"/>
                  <a:defRPr sz="2000">
                    <a:solidFill>
                      <a:schemeClr val="bg1"/>
                    </a:solidFill>
                    <a:latin typeface="Arial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000" b="1">
                    <a:solidFill>
                      <a:prstClr val="black"/>
                    </a:solidFill>
                  </a:rPr>
                  <a:t>Tam</a:t>
                </a:r>
              </a:p>
            </p:txBody>
          </p:sp>
          <p:sp>
            <p:nvSpPr>
              <p:cNvPr id="226410" name="TextBox 98"/>
              <p:cNvSpPr txBox="1">
                <a:spLocks noChangeArrowheads="1"/>
              </p:cNvSpPr>
              <p:nvPr/>
            </p:nvSpPr>
            <p:spPr bwMode="auto">
              <a:xfrm>
                <a:off x="4514600" y="4417313"/>
                <a:ext cx="913141" cy="4000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FFFF00"/>
                  </a:buClr>
                  <a:buChar char="•"/>
                  <a:defRPr sz="3200">
                    <a:solidFill>
                      <a:schemeClr val="bg1"/>
                    </a:solidFill>
                    <a:latin typeface="Arial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FFF00"/>
                  </a:buClr>
                  <a:buChar char="–"/>
                  <a:defRPr sz="2800">
                    <a:solidFill>
                      <a:schemeClr val="bg1"/>
                    </a:solidFill>
                    <a:latin typeface="Arial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FF00"/>
                  </a:buClr>
                  <a:buChar char="•"/>
                  <a:defRPr sz="2400">
                    <a:solidFill>
                      <a:schemeClr val="bg1"/>
                    </a:solidFill>
                    <a:latin typeface="Arial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FF00"/>
                  </a:buClr>
                  <a:buChar char="–"/>
                  <a:defRPr sz="2000">
                    <a:solidFill>
                      <a:schemeClr val="bg1"/>
                    </a:solidFill>
                    <a:latin typeface="Arial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000" b="1" dirty="0">
                    <a:solidFill>
                      <a:prstClr val="black"/>
                    </a:solidFill>
                  </a:rPr>
                  <a:t>Tam +</a:t>
                </a:r>
                <a:br>
                  <a:rPr lang="en-US" altLang="en-US" sz="1000" b="1" dirty="0">
                    <a:solidFill>
                      <a:prstClr val="black"/>
                    </a:solidFill>
                  </a:rPr>
                </a:br>
                <a:r>
                  <a:rPr lang="en-US" altLang="en-US" sz="1000" b="1" dirty="0">
                    <a:solidFill>
                      <a:prstClr val="black"/>
                    </a:solidFill>
                  </a:rPr>
                  <a:t>CMF/MF</a:t>
                </a:r>
              </a:p>
            </p:txBody>
          </p:sp>
          <p:sp>
            <p:nvSpPr>
              <p:cNvPr id="226411" name="TextBox 99"/>
              <p:cNvSpPr txBox="1">
                <a:spLocks noChangeArrowheads="1"/>
              </p:cNvSpPr>
              <p:nvPr/>
            </p:nvSpPr>
            <p:spPr bwMode="auto">
              <a:xfrm rot="16200000">
                <a:off x="-1472019" y="3800529"/>
                <a:ext cx="3205648" cy="3488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FFFF00"/>
                  </a:buClr>
                  <a:buChar char="•"/>
                  <a:defRPr sz="3200">
                    <a:solidFill>
                      <a:schemeClr val="bg1"/>
                    </a:solidFill>
                    <a:latin typeface="Arial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FFF00"/>
                  </a:buClr>
                  <a:buChar char="–"/>
                  <a:defRPr sz="2800">
                    <a:solidFill>
                      <a:schemeClr val="bg1"/>
                    </a:solidFill>
                    <a:latin typeface="Arial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FF00"/>
                  </a:buClr>
                  <a:buChar char="•"/>
                  <a:defRPr sz="2400">
                    <a:solidFill>
                      <a:schemeClr val="bg1"/>
                    </a:solidFill>
                    <a:latin typeface="Arial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FF00"/>
                  </a:buClr>
                  <a:buChar char="–"/>
                  <a:defRPr sz="2000">
                    <a:solidFill>
                      <a:schemeClr val="bg1"/>
                    </a:solidFill>
                    <a:latin typeface="Arial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100" dirty="0">
                    <a:solidFill>
                      <a:prstClr val="black"/>
                    </a:solidFill>
                  </a:rPr>
                  <a:t>Average Rate of Distant Recurrence at 10 Years</a:t>
                </a:r>
              </a:p>
            </p:txBody>
          </p:sp>
        </p:grpSp>
        <p:grpSp>
          <p:nvGrpSpPr>
            <p:cNvPr id="226310" name="Group 116"/>
            <p:cNvGrpSpPr>
              <a:grpSpLocks/>
            </p:cNvGrpSpPr>
            <p:nvPr/>
          </p:nvGrpSpPr>
          <p:grpSpPr bwMode="auto">
            <a:xfrm>
              <a:off x="4071590" y="2221675"/>
              <a:ext cx="6294687" cy="4076079"/>
              <a:chOff x="4071590" y="2221675"/>
              <a:chExt cx="6294687" cy="4076079"/>
            </a:xfrm>
          </p:grpSpPr>
          <p:sp>
            <p:nvSpPr>
              <p:cNvPr id="226312" name="Rectangle 7"/>
              <p:cNvSpPr>
                <a:spLocks noChangeArrowheads="1"/>
              </p:cNvSpPr>
              <p:nvPr/>
            </p:nvSpPr>
            <p:spPr bwMode="auto">
              <a:xfrm>
                <a:off x="8046087" y="3911450"/>
                <a:ext cx="831850" cy="124460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FFFF00"/>
                  </a:buClr>
                  <a:buChar char="•"/>
                  <a:defRPr sz="3200">
                    <a:solidFill>
                      <a:schemeClr val="bg1"/>
                    </a:solidFill>
                    <a:latin typeface="Arial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FFF00"/>
                  </a:buClr>
                  <a:buChar char="–"/>
                  <a:defRPr sz="2800">
                    <a:solidFill>
                      <a:schemeClr val="bg1"/>
                    </a:solidFill>
                    <a:latin typeface="Arial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FF00"/>
                  </a:buClr>
                  <a:buChar char="•"/>
                  <a:defRPr sz="2400">
                    <a:solidFill>
                      <a:schemeClr val="bg1"/>
                    </a:solidFill>
                    <a:latin typeface="Arial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FF00"/>
                  </a:buClr>
                  <a:buChar char="–"/>
                  <a:defRPr sz="2000">
                    <a:solidFill>
                      <a:schemeClr val="bg1"/>
                    </a:solidFill>
                    <a:latin typeface="Arial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26313" name="Rectangle 46"/>
              <p:cNvSpPr>
                <a:spLocks noChangeArrowheads="1"/>
              </p:cNvSpPr>
              <p:nvPr/>
            </p:nvSpPr>
            <p:spPr bwMode="auto">
              <a:xfrm>
                <a:off x="5879150" y="2895450"/>
                <a:ext cx="3095625" cy="2705100"/>
              </a:xfrm>
              <a:prstGeom prst="rect">
                <a:avLst/>
              </a:prstGeom>
              <a:noFill/>
              <a:ln w="14288">
                <a:solidFill>
                  <a:srgbClr val="FFFF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FFFF00"/>
                  </a:buClr>
                  <a:buChar char="•"/>
                  <a:defRPr sz="3200">
                    <a:solidFill>
                      <a:schemeClr val="bg1"/>
                    </a:solidFill>
                    <a:latin typeface="Arial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FFF00"/>
                  </a:buClr>
                  <a:buChar char="–"/>
                  <a:defRPr sz="2800">
                    <a:solidFill>
                      <a:schemeClr val="bg1"/>
                    </a:solidFill>
                    <a:latin typeface="Arial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FF00"/>
                  </a:buClr>
                  <a:buChar char="•"/>
                  <a:defRPr sz="2400">
                    <a:solidFill>
                      <a:schemeClr val="bg1"/>
                    </a:solidFill>
                    <a:latin typeface="Arial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FF00"/>
                  </a:buClr>
                  <a:buChar char="–"/>
                  <a:defRPr sz="2000">
                    <a:solidFill>
                      <a:schemeClr val="bg1"/>
                    </a:solidFill>
                    <a:latin typeface="Arial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26314" name="Line 47"/>
              <p:cNvSpPr>
                <a:spLocks noChangeShapeType="1"/>
              </p:cNvSpPr>
              <p:nvPr/>
            </p:nvSpPr>
            <p:spPr bwMode="auto">
              <a:xfrm>
                <a:off x="5814062" y="5600550"/>
                <a:ext cx="65088" cy="1588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6315" name="Line 48"/>
              <p:cNvSpPr>
                <a:spLocks noChangeShapeType="1"/>
              </p:cNvSpPr>
              <p:nvPr/>
            </p:nvSpPr>
            <p:spPr bwMode="auto">
              <a:xfrm>
                <a:off x="5814062" y="5152875"/>
                <a:ext cx="65088" cy="1588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6316" name="Line 49"/>
              <p:cNvSpPr>
                <a:spLocks noChangeShapeType="1"/>
              </p:cNvSpPr>
              <p:nvPr/>
            </p:nvSpPr>
            <p:spPr bwMode="auto">
              <a:xfrm>
                <a:off x="5814062" y="4700437"/>
                <a:ext cx="65088" cy="1588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6317" name="Line 50"/>
              <p:cNvSpPr>
                <a:spLocks noChangeShapeType="1"/>
              </p:cNvSpPr>
              <p:nvPr/>
            </p:nvSpPr>
            <p:spPr bwMode="auto">
              <a:xfrm>
                <a:off x="5814062" y="4248000"/>
                <a:ext cx="65088" cy="1588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6318" name="Line 51"/>
              <p:cNvSpPr>
                <a:spLocks noChangeShapeType="1"/>
              </p:cNvSpPr>
              <p:nvPr/>
            </p:nvSpPr>
            <p:spPr bwMode="auto">
              <a:xfrm>
                <a:off x="5814062" y="3795562"/>
                <a:ext cx="65088" cy="1588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6319" name="Line 52"/>
              <p:cNvSpPr>
                <a:spLocks noChangeShapeType="1"/>
              </p:cNvSpPr>
              <p:nvPr/>
            </p:nvSpPr>
            <p:spPr bwMode="auto">
              <a:xfrm>
                <a:off x="5814062" y="3347887"/>
                <a:ext cx="65088" cy="1588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6320" name="Line 53"/>
              <p:cNvSpPr>
                <a:spLocks noChangeShapeType="1"/>
              </p:cNvSpPr>
              <p:nvPr/>
            </p:nvSpPr>
            <p:spPr bwMode="auto">
              <a:xfrm>
                <a:off x="5814062" y="2895450"/>
                <a:ext cx="65088" cy="1588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78" name="Line 54"/>
              <p:cNvSpPr>
                <a:spLocks noChangeShapeType="1"/>
              </p:cNvSpPr>
              <p:nvPr/>
            </p:nvSpPr>
            <p:spPr bwMode="auto">
              <a:xfrm>
                <a:off x="6931558" y="2907217"/>
                <a:ext cx="1587" cy="2682307"/>
              </a:xfrm>
              <a:prstGeom prst="line">
                <a:avLst/>
              </a:prstGeom>
              <a:noFill/>
              <a:ln w="7938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79" name="Line 55"/>
              <p:cNvSpPr>
                <a:spLocks noChangeShapeType="1"/>
              </p:cNvSpPr>
              <p:nvPr/>
            </p:nvSpPr>
            <p:spPr bwMode="auto">
              <a:xfrm>
                <a:off x="7955574" y="2899281"/>
                <a:ext cx="1588" cy="2687069"/>
              </a:xfrm>
              <a:prstGeom prst="line">
                <a:avLst/>
              </a:prstGeom>
              <a:noFill/>
              <a:ln w="7938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6323" name="Rectangle 56"/>
              <p:cNvSpPr>
                <a:spLocks noChangeArrowheads="1"/>
              </p:cNvSpPr>
              <p:nvPr/>
            </p:nvSpPr>
            <p:spPr bwMode="auto">
              <a:xfrm>
                <a:off x="5988687" y="5159225"/>
                <a:ext cx="831850" cy="50800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FFFF00"/>
                  </a:buClr>
                  <a:buChar char="•"/>
                  <a:defRPr sz="3200">
                    <a:solidFill>
                      <a:schemeClr val="bg1"/>
                    </a:solidFill>
                    <a:latin typeface="Arial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FFF00"/>
                  </a:buClr>
                  <a:buChar char="–"/>
                  <a:defRPr sz="2800">
                    <a:solidFill>
                      <a:schemeClr val="bg1"/>
                    </a:solidFill>
                    <a:latin typeface="Arial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FF00"/>
                  </a:buClr>
                  <a:buChar char="•"/>
                  <a:defRPr sz="2400">
                    <a:solidFill>
                      <a:schemeClr val="bg1"/>
                    </a:solidFill>
                    <a:latin typeface="Arial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FF00"/>
                  </a:buClr>
                  <a:buChar char="–"/>
                  <a:defRPr sz="2000">
                    <a:solidFill>
                      <a:schemeClr val="bg1"/>
                    </a:solidFill>
                    <a:latin typeface="Arial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26324" name="Line 57"/>
              <p:cNvSpPr>
                <a:spLocks noChangeShapeType="1"/>
              </p:cNvSpPr>
              <p:nvPr/>
            </p:nvSpPr>
            <p:spPr bwMode="auto">
              <a:xfrm>
                <a:off x="5887087" y="5152875"/>
                <a:ext cx="3087688" cy="1588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6325" name="Rectangle 58"/>
              <p:cNvSpPr>
                <a:spLocks noChangeArrowheads="1"/>
              </p:cNvSpPr>
              <p:nvPr/>
            </p:nvSpPr>
            <p:spPr bwMode="auto">
              <a:xfrm>
                <a:off x="7007862" y="5162399"/>
                <a:ext cx="831850" cy="79375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FFFF00"/>
                  </a:buClr>
                  <a:buChar char="•"/>
                  <a:defRPr sz="3200">
                    <a:solidFill>
                      <a:schemeClr val="bg1"/>
                    </a:solidFill>
                    <a:latin typeface="Arial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FFF00"/>
                  </a:buClr>
                  <a:buChar char="–"/>
                  <a:defRPr sz="2800">
                    <a:solidFill>
                      <a:schemeClr val="bg1"/>
                    </a:solidFill>
                    <a:latin typeface="Arial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FF00"/>
                  </a:buClr>
                  <a:buChar char="•"/>
                  <a:defRPr sz="2400">
                    <a:solidFill>
                      <a:schemeClr val="bg1"/>
                    </a:solidFill>
                    <a:latin typeface="Arial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FF00"/>
                  </a:buClr>
                  <a:buChar char="–"/>
                  <a:defRPr sz="2000">
                    <a:solidFill>
                      <a:schemeClr val="bg1"/>
                    </a:solidFill>
                    <a:latin typeface="Arial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endParaRPr lang="en-US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26326" name="Line 59"/>
              <p:cNvSpPr>
                <a:spLocks noChangeShapeType="1"/>
              </p:cNvSpPr>
              <p:nvPr/>
            </p:nvSpPr>
            <p:spPr bwMode="auto">
              <a:xfrm>
                <a:off x="6404612" y="5094137"/>
                <a:ext cx="1588" cy="158750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6327" name="Line 60"/>
              <p:cNvSpPr>
                <a:spLocks noChangeShapeType="1"/>
              </p:cNvSpPr>
              <p:nvPr/>
            </p:nvSpPr>
            <p:spPr bwMode="auto">
              <a:xfrm>
                <a:off x="6353812" y="5090962"/>
                <a:ext cx="96838" cy="1588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6328" name="Line 61"/>
              <p:cNvSpPr>
                <a:spLocks noChangeShapeType="1"/>
              </p:cNvSpPr>
              <p:nvPr/>
            </p:nvSpPr>
            <p:spPr bwMode="auto">
              <a:xfrm>
                <a:off x="6350637" y="5260825"/>
                <a:ext cx="100013" cy="1588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6329" name="Line 62"/>
              <p:cNvSpPr>
                <a:spLocks noChangeShapeType="1"/>
              </p:cNvSpPr>
              <p:nvPr/>
            </p:nvSpPr>
            <p:spPr bwMode="auto">
              <a:xfrm>
                <a:off x="7431725" y="4983012"/>
                <a:ext cx="1588" cy="419100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6330" name="Line 63"/>
              <p:cNvSpPr>
                <a:spLocks noChangeShapeType="1"/>
              </p:cNvSpPr>
              <p:nvPr/>
            </p:nvSpPr>
            <p:spPr bwMode="auto">
              <a:xfrm>
                <a:off x="7380925" y="4983012"/>
                <a:ext cx="96838" cy="1588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6331" name="Line 64"/>
              <p:cNvSpPr>
                <a:spLocks noChangeShapeType="1"/>
              </p:cNvSpPr>
              <p:nvPr/>
            </p:nvSpPr>
            <p:spPr bwMode="auto">
              <a:xfrm>
                <a:off x="7380925" y="5394175"/>
                <a:ext cx="96838" cy="1588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6332" name="Line 65"/>
              <p:cNvSpPr>
                <a:spLocks noChangeShapeType="1"/>
              </p:cNvSpPr>
              <p:nvPr/>
            </p:nvSpPr>
            <p:spPr bwMode="auto">
              <a:xfrm>
                <a:off x="8469950" y="3557437"/>
                <a:ext cx="1588" cy="730250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6333" name="Line 66"/>
              <p:cNvSpPr>
                <a:spLocks noChangeShapeType="1"/>
              </p:cNvSpPr>
              <p:nvPr/>
            </p:nvSpPr>
            <p:spPr bwMode="auto">
              <a:xfrm>
                <a:off x="8419150" y="3557437"/>
                <a:ext cx="96838" cy="1588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6334" name="Line 67"/>
              <p:cNvSpPr>
                <a:spLocks noChangeShapeType="1"/>
              </p:cNvSpPr>
              <p:nvPr/>
            </p:nvSpPr>
            <p:spPr bwMode="auto">
              <a:xfrm>
                <a:off x="8419150" y="4290862"/>
                <a:ext cx="100013" cy="1588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6335" name="TextBox 70"/>
              <p:cNvSpPr txBox="1">
                <a:spLocks noChangeArrowheads="1"/>
              </p:cNvSpPr>
              <p:nvPr/>
            </p:nvSpPr>
            <p:spPr bwMode="auto">
              <a:xfrm>
                <a:off x="4071590" y="2221675"/>
                <a:ext cx="6294687" cy="5231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FFFF00"/>
                  </a:buClr>
                  <a:buChar char="•"/>
                  <a:defRPr sz="3200">
                    <a:solidFill>
                      <a:schemeClr val="bg1"/>
                    </a:solidFill>
                    <a:latin typeface="Arial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FFF00"/>
                  </a:buClr>
                  <a:buChar char="–"/>
                  <a:defRPr sz="2800">
                    <a:solidFill>
                      <a:schemeClr val="bg1"/>
                    </a:solidFill>
                    <a:latin typeface="Arial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FF00"/>
                  </a:buClr>
                  <a:buChar char="•"/>
                  <a:defRPr sz="2400">
                    <a:solidFill>
                      <a:schemeClr val="bg1"/>
                    </a:solidFill>
                    <a:latin typeface="Arial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FF00"/>
                  </a:buClr>
                  <a:buChar char="–"/>
                  <a:defRPr sz="2000">
                    <a:solidFill>
                      <a:schemeClr val="bg1"/>
                    </a:solidFill>
                    <a:latin typeface="Arial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400" dirty="0">
                    <a:solidFill>
                      <a:prstClr val="black"/>
                    </a:solidFill>
                  </a:rPr>
                  <a:t>Absolute Benefit of Chemotherapy (CMF/MF) at 10 Years</a:t>
                </a:r>
                <a:br>
                  <a:rPr lang="en-US" altLang="en-US" sz="1400" dirty="0">
                    <a:solidFill>
                      <a:prstClr val="black"/>
                    </a:solidFill>
                  </a:rPr>
                </a:br>
                <a:r>
                  <a:rPr lang="en-US" altLang="en-US" sz="1400" dirty="0">
                    <a:solidFill>
                      <a:prstClr val="black"/>
                    </a:solidFill>
                  </a:rPr>
                  <a:t>by Recurrence Score Group</a:t>
                </a:r>
              </a:p>
            </p:txBody>
          </p:sp>
          <p:sp>
            <p:nvSpPr>
              <p:cNvPr id="226336" name="TextBox 103"/>
              <p:cNvSpPr txBox="1">
                <a:spLocks noChangeArrowheads="1"/>
              </p:cNvSpPr>
              <p:nvPr/>
            </p:nvSpPr>
            <p:spPr bwMode="auto">
              <a:xfrm rot="16200000">
                <a:off x="3372941" y="4157506"/>
                <a:ext cx="3931656" cy="3488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FFFF00"/>
                  </a:buClr>
                  <a:buChar char="•"/>
                  <a:defRPr sz="3200">
                    <a:solidFill>
                      <a:schemeClr val="bg1"/>
                    </a:solidFill>
                    <a:latin typeface="Arial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FFF00"/>
                  </a:buClr>
                  <a:buChar char="–"/>
                  <a:defRPr sz="2800">
                    <a:solidFill>
                      <a:schemeClr val="bg1"/>
                    </a:solidFill>
                    <a:latin typeface="Arial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FF00"/>
                  </a:buClr>
                  <a:buChar char="•"/>
                  <a:defRPr sz="2400">
                    <a:solidFill>
                      <a:schemeClr val="bg1"/>
                    </a:solidFill>
                    <a:latin typeface="Arial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FF00"/>
                  </a:buClr>
                  <a:buChar char="–"/>
                  <a:defRPr sz="2000">
                    <a:solidFill>
                      <a:schemeClr val="bg1"/>
                    </a:solidFill>
                    <a:latin typeface="Arial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100" dirty="0">
                    <a:solidFill>
                      <a:prstClr val="black"/>
                    </a:solidFill>
                  </a:rPr>
                  <a:t>% Decrease in Distant Recurrence at 10 Years (mean ± SE)</a:t>
                </a:r>
              </a:p>
            </p:txBody>
          </p:sp>
          <p:sp>
            <p:nvSpPr>
              <p:cNvPr id="226337" name="TextBox 104"/>
              <p:cNvSpPr txBox="1">
                <a:spLocks noChangeArrowheads="1"/>
              </p:cNvSpPr>
              <p:nvPr/>
            </p:nvSpPr>
            <p:spPr bwMode="auto">
              <a:xfrm>
                <a:off x="5330828" y="2804962"/>
                <a:ext cx="586104" cy="2461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FFFF00"/>
                  </a:buClr>
                  <a:buChar char="•"/>
                  <a:defRPr sz="3200">
                    <a:solidFill>
                      <a:schemeClr val="bg1"/>
                    </a:solidFill>
                    <a:latin typeface="Arial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FFF00"/>
                  </a:buClr>
                  <a:buChar char="–"/>
                  <a:defRPr sz="2800">
                    <a:solidFill>
                      <a:schemeClr val="bg1"/>
                    </a:solidFill>
                    <a:latin typeface="Arial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FF00"/>
                  </a:buClr>
                  <a:buChar char="•"/>
                  <a:defRPr sz="2400">
                    <a:solidFill>
                      <a:schemeClr val="bg1"/>
                    </a:solidFill>
                    <a:latin typeface="Arial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FF00"/>
                  </a:buClr>
                  <a:buChar char="–"/>
                  <a:defRPr sz="2000">
                    <a:solidFill>
                      <a:schemeClr val="bg1"/>
                    </a:solidFill>
                    <a:latin typeface="Arial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000">
                    <a:solidFill>
                      <a:prstClr val="white"/>
                    </a:solidFill>
                  </a:rPr>
                  <a:t>50%</a:t>
                </a:r>
              </a:p>
            </p:txBody>
          </p:sp>
          <p:sp>
            <p:nvSpPr>
              <p:cNvPr id="226338" name="TextBox 105"/>
              <p:cNvSpPr txBox="1">
                <a:spLocks noChangeArrowheads="1"/>
              </p:cNvSpPr>
              <p:nvPr/>
            </p:nvSpPr>
            <p:spPr bwMode="auto">
              <a:xfrm>
                <a:off x="5329996" y="3239208"/>
                <a:ext cx="586104" cy="2461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FFFF00"/>
                  </a:buClr>
                  <a:buChar char="•"/>
                  <a:defRPr sz="3200">
                    <a:solidFill>
                      <a:schemeClr val="bg1"/>
                    </a:solidFill>
                    <a:latin typeface="Arial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FFF00"/>
                  </a:buClr>
                  <a:buChar char="–"/>
                  <a:defRPr sz="2800">
                    <a:solidFill>
                      <a:schemeClr val="bg1"/>
                    </a:solidFill>
                    <a:latin typeface="Arial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FF00"/>
                  </a:buClr>
                  <a:buChar char="•"/>
                  <a:defRPr sz="2400">
                    <a:solidFill>
                      <a:schemeClr val="bg1"/>
                    </a:solidFill>
                    <a:latin typeface="Arial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FF00"/>
                  </a:buClr>
                  <a:buChar char="–"/>
                  <a:defRPr sz="2000">
                    <a:solidFill>
                      <a:schemeClr val="bg1"/>
                    </a:solidFill>
                    <a:latin typeface="Arial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000">
                    <a:solidFill>
                      <a:prstClr val="white"/>
                    </a:solidFill>
                  </a:rPr>
                  <a:t>40%</a:t>
                </a:r>
              </a:p>
            </p:txBody>
          </p:sp>
          <p:sp>
            <p:nvSpPr>
              <p:cNvPr id="226339" name="TextBox 106"/>
              <p:cNvSpPr txBox="1">
                <a:spLocks noChangeArrowheads="1"/>
              </p:cNvSpPr>
              <p:nvPr/>
            </p:nvSpPr>
            <p:spPr bwMode="auto">
              <a:xfrm>
                <a:off x="5337752" y="3689866"/>
                <a:ext cx="586104" cy="2461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FFFF00"/>
                  </a:buClr>
                  <a:buChar char="•"/>
                  <a:defRPr sz="3200">
                    <a:solidFill>
                      <a:schemeClr val="bg1"/>
                    </a:solidFill>
                    <a:latin typeface="Arial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FFF00"/>
                  </a:buClr>
                  <a:buChar char="–"/>
                  <a:defRPr sz="2800">
                    <a:solidFill>
                      <a:schemeClr val="bg1"/>
                    </a:solidFill>
                    <a:latin typeface="Arial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FF00"/>
                  </a:buClr>
                  <a:buChar char="•"/>
                  <a:defRPr sz="2400">
                    <a:solidFill>
                      <a:schemeClr val="bg1"/>
                    </a:solidFill>
                    <a:latin typeface="Arial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FF00"/>
                  </a:buClr>
                  <a:buChar char="–"/>
                  <a:defRPr sz="2000">
                    <a:solidFill>
                      <a:schemeClr val="bg1"/>
                    </a:solidFill>
                    <a:latin typeface="Arial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000">
                    <a:solidFill>
                      <a:prstClr val="white"/>
                    </a:solidFill>
                  </a:rPr>
                  <a:t>30%</a:t>
                </a:r>
              </a:p>
            </p:txBody>
          </p:sp>
          <p:sp>
            <p:nvSpPr>
              <p:cNvPr id="226340" name="TextBox 107"/>
              <p:cNvSpPr txBox="1">
                <a:spLocks noChangeArrowheads="1"/>
              </p:cNvSpPr>
              <p:nvPr/>
            </p:nvSpPr>
            <p:spPr bwMode="auto">
              <a:xfrm>
                <a:off x="5336920" y="4147862"/>
                <a:ext cx="586104" cy="2461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FFFF00"/>
                  </a:buClr>
                  <a:buChar char="•"/>
                  <a:defRPr sz="3200">
                    <a:solidFill>
                      <a:schemeClr val="bg1"/>
                    </a:solidFill>
                    <a:latin typeface="Arial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FFF00"/>
                  </a:buClr>
                  <a:buChar char="–"/>
                  <a:defRPr sz="2800">
                    <a:solidFill>
                      <a:schemeClr val="bg1"/>
                    </a:solidFill>
                    <a:latin typeface="Arial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FF00"/>
                  </a:buClr>
                  <a:buChar char="•"/>
                  <a:defRPr sz="2400">
                    <a:solidFill>
                      <a:schemeClr val="bg1"/>
                    </a:solidFill>
                    <a:latin typeface="Arial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FF00"/>
                  </a:buClr>
                  <a:buChar char="–"/>
                  <a:defRPr sz="2000">
                    <a:solidFill>
                      <a:schemeClr val="bg1"/>
                    </a:solidFill>
                    <a:latin typeface="Arial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000">
                    <a:solidFill>
                      <a:prstClr val="white"/>
                    </a:solidFill>
                  </a:rPr>
                  <a:t>20%</a:t>
                </a:r>
              </a:p>
            </p:txBody>
          </p:sp>
          <p:sp>
            <p:nvSpPr>
              <p:cNvPr id="226341" name="TextBox 108"/>
              <p:cNvSpPr txBox="1">
                <a:spLocks noChangeArrowheads="1"/>
              </p:cNvSpPr>
              <p:nvPr/>
            </p:nvSpPr>
            <p:spPr bwMode="auto">
              <a:xfrm>
                <a:off x="5330828" y="4581312"/>
                <a:ext cx="586104" cy="2461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FFFF00"/>
                  </a:buClr>
                  <a:buChar char="•"/>
                  <a:defRPr sz="3200">
                    <a:solidFill>
                      <a:schemeClr val="bg1"/>
                    </a:solidFill>
                    <a:latin typeface="Arial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FFF00"/>
                  </a:buClr>
                  <a:buChar char="–"/>
                  <a:defRPr sz="2800">
                    <a:solidFill>
                      <a:schemeClr val="bg1"/>
                    </a:solidFill>
                    <a:latin typeface="Arial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FF00"/>
                  </a:buClr>
                  <a:buChar char="•"/>
                  <a:defRPr sz="2400">
                    <a:solidFill>
                      <a:schemeClr val="bg1"/>
                    </a:solidFill>
                    <a:latin typeface="Arial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FF00"/>
                  </a:buClr>
                  <a:buChar char="–"/>
                  <a:defRPr sz="2000">
                    <a:solidFill>
                      <a:schemeClr val="bg1"/>
                    </a:solidFill>
                    <a:latin typeface="Arial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000">
                    <a:solidFill>
                      <a:prstClr val="white"/>
                    </a:solidFill>
                  </a:rPr>
                  <a:t>10%</a:t>
                </a:r>
              </a:p>
            </p:txBody>
          </p:sp>
          <p:sp>
            <p:nvSpPr>
              <p:cNvPr id="226342" name="TextBox 109"/>
              <p:cNvSpPr txBox="1">
                <a:spLocks noChangeArrowheads="1"/>
              </p:cNvSpPr>
              <p:nvPr/>
            </p:nvSpPr>
            <p:spPr bwMode="auto">
              <a:xfrm>
                <a:off x="5412645" y="5039308"/>
                <a:ext cx="492054" cy="2461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FFFF00"/>
                  </a:buClr>
                  <a:buChar char="•"/>
                  <a:defRPr sz="3200">
                    <a:solidFill>
                      <a:schemeClr val="bg1"/>
                    </a:solidFill>
                    <a:latin typeface="Arial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FFF00"/>
                  </a:buClr>
                  <a:buChar char="–"/>
                  <a:defRPr sz="2800">
                    <a:solidFill>
                      <a:schemeClr val="bg1"/>
                    </a:solidFill>
                    <a:latin typeface="Arial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FF00"/>
                  </a:buClr>
                  <a:buChar char="•"/>
                  <a:defRPr sz="2400">
                    <a:solidFill>
                      <a:schemeClr val="bg1"/>
                    </a:solidFill>
                    <a:latin typeface="Arial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FF00"/>
                  </a:buClr>
                  <a:buChar char="–"/>
                  <a:defRPr sz="2000">
                    <a:solidFill>
                      <a:schemeClr val="bg1"/>
                    </a:solidFill>
                    <a:latin typeface="Arial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000">
                    <a:solidFill>
                      <a:prstClr val="white"/>
                    </a:solidFill>
                  </a:rPr>
                  <a:t>0%</a:t>
                </a:r>
              </a:p>
            </p:txBody>
          </p:sp>
          <p:sp>
            <p:nvSpPr>
              <p:cNvPr id="226343" name="TextBox 110"/>
              <p:cNvSpPr txBox="1">
                <a:spLocks noChangeArrowheads="1"/>
              </p:cNvSpPr>
              <p:nvPr/>
            </p:nvSpPr>
            <p:spPr bwMode="auto">
              <a:xfrm>
                <a:off x="5314991" y="5471962"/>
                <a:ext cx="643816" cy="2461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FFFF00"/>
                  </a:buClr>
                  <a:buChar char="•"/>
                  <a:defRPr sz="3200">
                    <a:solidFill>
                      <a:schemeClr val="bg1"/>
                    </a:solidFill>
                    <a:latin typeface="Arial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FFF00"/>
                  </a:buClr>
                  <a:buChar char="–"/>
                  <a:defRPr sz="2800">
                    <a:solidFill>
                      <a:schemeClr val="bg1"/>
                    </a:solidFill>
                    <a:latin typeface="Arial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FF00"/>
                  </a:buClr>
                  <a:buChar char="•"/>
                  <a:defRPr sz="2400">
                    <a:solidFill>
                      <a:schemeClr val="bg1"/>
                    </a:solidFill>
                    <a:latin typeface="Arial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FF00"/>
                  </a:buClr>
                  <a:buChar char="–"/>
                  <a:defRPr sz="2000">
                    <a:solidFill>
                      <a:schemeClr val="bg1"/>
                    </a:solidFill>
                    <a:latin typeface="Arial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000">
                    <a:solidFill>
                      <a:prstClr val="white"/>
                    </a:solidFill>
                  </a:rPr>
                  <a:t>-10%</a:t>
                </a:r>
              </a:p>
            </p:txBody>
          </p:sp>
          <p:sp>
            <p:nvSpPr>
              <p:cNvPr id="226344" name="TextBox 111"/>
              <p:cNvSpPr txBox="1">
                <a:spLocks noChangeArrowheads="1"/>
              </p:cNvSpPr>
              <p:nvPr/>
            </p:nvSpPr>
            <p:spPr bwMode="auto">
              <a:xfrm>
                <a:off x="5651401" y="5676812"/>
                <a:ext cx="1485991" cy="6000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FFFF00"/>
                  </a:buClr>
                  <a:buChar char="•"/>
                  <a:defRPr sz="3200">
                    <a:solidFill>
                      <a:schemeClr val="bg1"/>
                    </a:solidFill>
                    <a:latin typeface="Arial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FFF00"/>
                  </a:buClr>
                  <a:buChar char="–"/>
                  <a:defRPr sz="2800">
                    <a:solidFill>
                      <a:schemeClr val="bg1"/>
                    </a:solidFill>
                    <a:latin typeface="Arial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FF00"/>
                  </a:buClr>
                  <a:buChar char="•"/>
                  <a:defRPr sz="2400">
                    <a:solidFill>
                      <a:schemeClr val="bg1"/>
                    </a:solidFill>
                    <a:latin typeface="Arial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FF00"/>
                  </a:buClr>
                  <a:buChar char="–"/>
                  <a:defRPr sz="2000">
                    <a:solidFill>
                      <a:schemeClr val="bg1"/>
                    </a:solidFill>
                    <a:latin typeface="Arial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900" dirty="0">
                    <a:solidFill>
                      <a:prstClr val="black"/>
                    </a:solidFill>
                  </a:rPr>
                  <a:t>Recurrence Score</a:t>
                </a:r>
              </a:p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 dirty="0">
                    <a:solidFill>
                      <a:prstClr val="black"/>
                    </a:solidFill>
                  </a:rPr>
                  <a:t>&lt; 18</a:t>
                </a:r>
                <a:br>
                  <a:rPr lang="en-US" altLang="en-US" sz="1200" dirty="0">
                    <a:solidFill>
                      <a:prstClr val="black"/>
                    </a:solidFill>
                  </a:rPr>
                </a:br>
                <a:r>
                  <a:rPr lang="en-US" altLang="en-US" sz="1200" dirty="0">
                    <a:solidFill>
                      <a:prstClr val="black"/>
                    </a:solidFill>
                  </a:rPr>
                  <a:t>(n = 353)</a:t>
                </a:r>
              </a:p>
            </p:txBody>
          </p:sp>
          <p:sp>
            <p:nvSpPr>
              <p:cNvPr id="226345" name="TextBox 113"/>
              <p:cNvSpPr txBox="1">
                <a:spLocks noChangeArrowheads="1"/>
              </p:cNvSpPr>
              <p:nvPr/>
            </p:nvSpPr>
            <p:spPr bwMode="auto">
              <a:xfrm>
                <a:off x="6702883" y="5676812"/>
                <a:ext cx="1485991" cy="6000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FFFF00"/>
                  </a:buClr>
                  <a:buChar char="•"/>
                  <a:defRPr sz="3200">
                    <a:solidFill>
                      <a:schemeClr val="bg1"/>
                    </a:solidFill>
                    <a:latin typeface="Arial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FFF00"/>
                  </a:buClr>
                  <a:buChar char="–"/>
                  <a:defRPr sz="2800">
                    <a:solidFill>
                      <a:schemeClr val="bg1"/>
                    </a:solidFill>
                    <a:latin typeface="Arial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FF00"/>
                  </a:buClr>
                  <a:buChar char="•"/>
                  <a:defRPr sz="2400">
                    <a:solidFill>
                      <a:schemeClr val="bg1"/>
                    </a:solidFill>
                    <a:latin typeface="Arial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FF00"/>
                  </a:buClr>
                  <a:buChar char="–"/>
                  <a:defRPr sz="2000">
                    <a:solidFill>
                      <a:schemeClr val="bg1"/>
                    </a:solidFill>
                    <a:latin typeface="Arial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900">
                    <a:solidFill>
                      <a:prstClr val="black"/>
                    </a:solidFill>
                  </a:rPr>
                  <a:t>Recurrence Score</a:t>
                </a:r>
              </a:p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>
                    <a:solidFill>
                      <a:prstClr val="black"/>
                    </a:solidFill>
                  </a:rPr>
                  <a:t>18 - 30</a:t>
                </a:r>
                <a:br>
                  <a:rPr lang="en-US" altLang="en-US" sz="1200">
                    <a:solidFill>
                      <a:prstClr val="black"/>
                    </a:solidFill>
                  </a:rPr>
                </a:br>
                <a:r>
                  <a:rPr lang="en-US" altLang="en-US" sz="1200">
                    <a:solidFill>
                      <a:prstClr val="black"/>
                    </a:solidFill>
                  </a:rPr>
                  <a:t>(n = 134)</a:t>
                </a:r>
              </a:p>
            </p:txBody>
          </p:sp>
          <p:sp>
            <p:nvSpPr>
              <p:cNvPr id="226346" name="TextBox 114"/>
              <p:cNvSpPr txBox="1">
                <a:spLocks noChangeArrowheads="1"/>
              </p:cNvSpPr>
              <p:nvPr/>
            </p:nvSpPr>
            <p:spPr bwMode="auto">
              <a:xfrm>
                <a:off x="7745824" y="5676812"/>
                <a:ext cx="1485991" cy="6000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FFFF00"/>
                  </a:buClr>
                  <a:buChar char="•"/>
                  <a:defRPr sz="3200">
                    <a:solidFill>
                      <a:schemeClr val="bg1"/>
                    </a:solidFill>
                    <a:latin typeface="Arial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FFF00"/>
                  </a:buClr>
                  <a:buChar char="–"/>
                  <a:defRPr sz="2800">
                    <a:solidFill>
                      <a:schemeClr val="bg1"/>
                    </a:solidFill>
                    <a:latin typeface="Arial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FF00"/>
                  </a:buClr>
                  <a:buChar char="•"/>
                  <a:defRPr sz="2400">
                    <a:solidFill>
                      <a:schemeClr val="bg1"/>
                    </a:solidFill>
                    <a:latin typeface="Arial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FF00"/>
                  </a:buClr>
                  <a:buChar char="–"/>
                  <a:defRPr sz="2000">
                    <a:solidFill>
                      <a:schemeClr val="bg1"/>
                    </a:solidFill>
                    <a:latin typeface="Arial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FF00"/>
                  </a:buClr>
                  <a:buChar char="»"/>
                  <a:defRPr sz="2000">
                    <a:solidFill>
                      <a:schemeClr val="bg1"/>
                    </a:solidFill>
                    <a:latin typeface="Arial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900" dirty="0">
                    <a:solidFill>
                      <a:prstClr val="black"/>
                    </a:solidFill>
                  </a:rPr>
                  <a:t>Recurrence Score</a:t>
                </a:r>
              </a:p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 dirty="0">
                    <a:solidFill>
                      <a:prstClr val="black"/>
                    </a:solidFill>
                  </a:rPr>
                  <a:t>≥ 31</a:t>
                </a:r>
                <a:br>
                  <a:rPr lang="en-US" altLang="en-US" sz="1200" dirty="0">
                    <a:solidFill>
                      <a:prstClr val="black"/>
                    </a:solidFill>
                  </a:rPr>
                </a:br>
                <a:r>
                  <a:rPr lang="en-US" altLang="en-US" sz="1200" dirty="0">
                    <a:solidFill>
                      <a:prstClr val="black"/>
                    </a:solidFill>
                  </a:rPr>
                  <a:t>(n = 164)</a:t>
                </a:r>
              </a:p>
            </p:txBody>
          </p:sp>
        </p:grpSp>
        <p:sp>
          <p:nvSpPr>
            <p:cNvPr id="226311" name="TextBox 115"/>
            <p:cNvSpPr txBox="1">
              <a:spLocks noChangeArrowheads="1"/>
            </p:cNvSpPr>
            <p:nvPr/>
          </p:nvSpPr>
          <p:spPr bwMode="auto">
            <a:xfrm>
              <a:off x="126097" y="1688275"/>
              <a:ext cx="8742809" cy="3384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FFFF00"/>
                </a:buClr>
                <a:buChar char="•"/>
                <a:defRPr sz="3200">
                  <a:solidFill>
                    <a:schemeClr val="bg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FFFF00"/>
                </a:buClr>
                <a:buChar char="–"/>
                <a:defRPr sz="2800">
                  <a:solidFill>
                    <a:schemeClr val="bg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FF00"/>
                </a:buClr>
                <a:buChar char="•"/>
                <a:defRPr sz="2400">
                  <a:solidFill>
                    <a:schemeClr val="bg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FFF00"/>
                </a:buClr>
                <a:buChar char="–"/>
                <a:defRPr sz="2000">
                  <a:solidFill>
                    <a:schemeClr val="bg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FFFF00"/>
                </a:buClr>
                <a:buChar char="»"/>
                <a:defRPr sz="2000">
                  <a:solidFill>
                    <a:schemeClr val="bg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FF00"/>
                </a:buClr>
                <a:buChar char="»"/>
                <a:defRPr sz="2000">
                  <a:solidFill>
                    <a:schemeClr val="bg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FF00"/>
                </a:buClr>
                <a:buChar char="»"/>
                <a:defRPr sz="2000">
                  <a:solidFill>
                    <a:schemeClr val="bg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FF00"/>
                </a:buClr>
                <a:buChar char="»"/>
                <a:defRPr sz="2000">
                  <a:solidFill>
                    <a:schemeClr val="bg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FF00"/>
                </a:buClr>
                <a:buChar char="»"/>
                <a:defRPr sz="2000">
                  <a:solidFill>
                    <a:schemeClr val="bg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 b="1" dirty="0">
                  <a:solidFill>
                    <a:prstClr val="black"/>
                  </a:solidFill>
                </a:rPr>
                <a:t>Node</a:t>
              </a:r>
              <a:r>
                <a:rPr lang="en-US" altLang="en-US" sz="1600" b="1" dirty="0">
                  <a:solidFill>
                    <a:prstClr val="white"/>
                  </a:solidFill>
                </a:rPr>
                <a:t> </a:t>
              </a:r>
              <a:r>
                <a:rPr lang="en-US" altLang="en-US" sz="1600" b="1" dirty="0">
                  <a:solidFill>
                    <a:prstClr val="black"/>
                  </a:solidFill>
                </a:rPr>
                <a:t>Negative, ER-Positive Breast Cancer Chemotherapy Benefit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8034226" y="6513861"/>
            <a:ext cx="11097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prstClr val="black"/>
                </a:solidFill>
              </a:rPr>
              <a:t>ONCOTYPE DX WEBSITE</a:t>
            </a:r>
          </a:p>
        </p:txBody>
      </p:sp>
      <p:pic>
        <p:nvPicPr>
          <p:cNvPr id="108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" y="5950503"/>
            <a:ext cx="963168" cy="907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43027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MAMMAPRINT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PROGNOSIS IN PATIENTS REGARDLESS OF HORMONE RECEPTOR STATUS AND IN PATIENTS WITH HER2NEU+ DISEASE</a:t>
            </a:r>
          </a:p>
          <a:p>
            <a:r>
              <a:rPr lang="en-US" dirty="0"/>
              <a:t>LOW QUALITY DATA TO SHOW CLINICAL VALIDITY</a:t>
            </a:r>
          </a:p>
          <a:p>
            <a:r>
              <a:rPr lang="en-US" dirty="0"/>
              <a:t>MINDACT (Microarray In Node negative Disease may Avoid </a:t>
            </a:r>
            <a:r>
              <a:rPr lang="en-US" dirty="0" err="1"/>
              <a:t>ChemoTherapy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ONGOING TRIAL (ACCRUAL IS COMPLETE)</a:t>
            </a:r>
          </a:p>
          <a:p>
            <a:pPr lvl="1"/>
            <a:r>
              <a:rPr lang="en-US" dirty="0"/>
              <a:t>NODE NEGATIVE PATIENTS</a:t>
            </a:r>
          </a:p>
          <a:p>
            <a:pPr lvl="1"/>
            <a:r>
              <a:rPr lang="en-US" dirty="0"/>
              <a:t>AFTER CLINICAL RISK ASSESSMENT</a:t>
            </a:r>
          </a:p>
          <a:p>
            <a:pPr lvl="2"/>
            <a:r>
              <a:rPr lang="en-US" dirty="0"/>
              <a:t>ONCOTYPE DX AND MAMMAPRINT IS DONE</a:t>
            </a:r>
          </a:p>
          <a:p>
            <a:pPr lvl="2"/>
            <a:r>
              <a:rPr lang="en-US" dirty="0"/>
              <a:t>DISCORDANT CLINICAL ASSESSMENT AND GENOMIC PROFILE RANDOMISED TO ADJUVANT CHEMOTHERAPY OR NOT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1" y="6552555"/>
            <a:ext cx="44469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prstClr val="black"/>
                </a:solidFill>
              </a:rPr>
              <a:t>http://</a:t>
            </a:r>
            <a:r>
              <a:rPr lang="en-US" sz="900" dirty="0" err="1">
                <a:solidFill>
                  <a:prstClr val="black"/>
                </a:solidFill>
              </a:rPr>
              <a:t>www.uptodate.com</a:t>
            </a:r>
            <a:r>
              <a:rPr lang="en-US" sz="900" dirty="0">
                <a:solidFill>
                  <a:prstClr val="black"/>
                </a:solidFill>
              </a:rPr>
              <a:t>/contents/prognostic-and-predictive-factors-in-early-non-metastatic-breast-cancer/abstract/78</a:t>
            </a:r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" y="5950503"/>
            <a:ext cx="963168" cy="907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5140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PAM50 (RISK OF RECURRENCE SCORE)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50-GENE TEST</a:t>
            </a:r>
          </a:p>
          <a:p>
            <a:r>
              <a:rPr lang="en-US" dirty="0"/>
              <a:t>NODE NEGATIVE AND NODE POSITIVE DISEASE</a:t>
            </a:r>
          </a:p>
          <a:p>
            <a:r>
              <a:rPr lang="en-US" dirty="0"/>
              <a:t>STRATIFY ER+ TUMOURS INTO HIGH, INTERMEDIATE AND LOW RISK</a:t>
            </a:r>
          </a:p>
          <a:p>
            <a:r>
              <a:rPr lang="en-US" dirty="0"/>
              <a:t>PROGNOSTIC INFORMATION NOT PREDICTIVE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95044" y="6176963"/>
            <a:ext cx="735249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>
                <a:solidFill>
                  <a:prstClr val="black"/>
                </a:solidFill>
              </a:rPr>
              <a:t>Gnant</a:t>
            </a:r>
            <a:r>
              <a:rPr lang="en-US" sz="1000" dirty="0">
                <a:solidFill>
                  <a:prstClr val="black"/>
                </a:solidFill>
              </a:rPr>
              <a:t> M, </a:t>
            </a:r>
            <a:r>
              <a:rPr lang="en-US" sz="1000" dirty="0" err="1">
                <a:solidFill>
                  <a:prstClr val="black"/>
                </a:solidFill>
              </a:rPr>
              <a:t>Filipits</a:t>
            </a:r>
            <a:r>
              <a:rPr lang="en-US" sz="1000" dirty="0">
                <a:solidFill>
                  <a:prstClr val="black"/>
                </a:solidFill>
              </a:rPr>
              <a:t> M, </a:t>
            </a:r>
            <a:r>
              <a:rPr lang="en-US" sz="1000" dirty="0" err="1">
                <a:solidFill>
                  <a:prstClr val="black"/>
                </a:solidFill>
              </a:rPr>
              <a:t>Mlineritsch</a:t>
            </a:r>
            <a:r>
              <a:rPr lang="en-US" sz="1000" dirty="0">
                <a:solidFill>
                  <a:prstClr val="black"/>
                </a:solidFill>
              </a:rPr>
              <a:t> B et al. Clinical validation of the PAM50 risk of recurrence (ROR) score for predicting residual risk of distant-recurrence (DR) after endocrine therapy in postmenopausal women with ER+ early breast cancer (EBC): An ABCSG study. Cancer Res 2012; 72:P2-10-02.</a:t>
            </a:r>
          </a:p>
        </p:txBody>
      </p:sp>
      <p:pic>
        <p:nvPicPr>
          <p:cNvPr id="6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" y="5950503"/>
            <a:ext cx="963168" cy="907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62622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PROGNOSTIC FACTORS UNDER INVESTIGATION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NOT TO BE USED IN ROUTINE CLINICAL PRACTICE</a:t>
            </a:r>
          </a:p>
          <a:p>
            <a:endParaRPr lang="en-US" dirty="0"/>
          </a:p>
          <a:p>
            <a:pPr lvl="1"/>
            <a:r>
              <a:rPr lang="en-US" dirty="0"/>
              <a:t>76-GENE TUMOUR PROFILE</a:t>
            </a:r>
          </a:p>
          <a:p>
            <a:pPr lvl="1"/>
            <a:r>
              <a:rPr lang="en-US" dirty="0"/>
              <a:t>ICH4 INDEX</a:t>
            </a:r>
          </a:p>
          <a:p>
            <a:pPr lvl="1"/>
            <a:r>
              <a:rPr lang="en-US" dirty="0"/>
              <a:t>GENOMIC GRADE INDEX</a:t>
            </a:r>
          </a:p>
          <a:p>
            <a:pPr lvl="1"/>
            <a:r>
              <a:rPr lang="en-US" dirty="0"/>
              <a:t>BREAST CANCER INDEX</a:t>
            </a:r>
          </a:p>
          <a:p>
            <a:pPr lvl="1"/>
            <a:r>
              <a:rPr lang="en-US" dirty="0"/>
              <a:t>MARKERS OF PROLIFERATION</a:t>
            </a:r>
          </a:p>
          <a:p>
            <a:pPr lvl="1"/>
            <a:r>
              <a:rPr lang="en-US" dirty="0"/>
              <a:t>CIRCULATING TUMOUR CELLS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513832" y="6176963"/>
            <a:ext cx="3758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prstClr val="black"/>
                </a:solidFill>
              </a:rPr>
              <a:t>http://</a:t>
            </a:r>
            <a:r>
              <a:rPr lang="en-US" sz="1000" dirty="0" err="1">
                <a:solidFill>
                  <a:prstClr val="black"/>
                </a:solidFill>
              </a:rPr>
              <a:t>www.uptodate.com</a:t>
            </a:r>
            <a:r>
              <a:rPr lang="en-US" sz="1000" dirty="0">
                <a:solidFill>
                  <a:prstClr val="black"/>
                </a:solidFill>
              </a:rPr>
              <a:t>/contents/prognostic-and-predictive-factors-in-early-non-metastatic-breast-cancer/abstract/88</a:t>
            </a:r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" y="5950503"/>
            <a:ext cx="963168" cy="907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5289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KI67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META-ANALYSIS OF 46 TRIALS WITH 12 000+ PATIENTS</a:t>
            </a:r>
          </a:p>
          <a:p>
            <a:pPr lvl="1"/>
            <a:r>
              <a:rPr lang="en-US" dirty="0"/>
              <a:t>HIGH KI67</a:t>
            </a:r>
          </a:p>
          <a:p>
            <a:pPr lvl="2"/>
            <a:r>
              <a:rPr lang="en-US" dirty="0"/>
              <a:t>HIGHER RISK OF RELAPSE IN NODE + AND NODE – DISEASE</a:t>
            </a:r>
          </a:p>
          <a:p>
            <a:pPr lvl="2"/>
            <a:r>
              <a:rPr lang="en-US" dirty="0"/>
              <a:t>WORSE SURVIVAL IN NODE + AND NODE – PATIENTS</a:t>
            </a:r>
          </a:p>
          <a:p>
            <a:pPr lvl="1"/>
            <a:r>
              <a:rPr lang="en-US" dirty="0"/>
              <a:t>PROBLEMS</a:t>
            </a:r>
          </a:p>
          <a:p>
            <a:pPr lvl="2"/>
            <a:r>
              <a:rPr lang="en-US" dirty="0"/>
              <a:t>HETEROGENEITY AND INCONSISTENCY IN RETROSPECTIVE STUDIES</a:t>
            </a:r>
          </a:p>
          <a:p>
            <a:pPr lvl="2"/>
            <a:r>
              <a:rPr lang="en-US" dirty="0"/>
              <a:t>METHODOLOGICAL ISSUES IN LAB REAGENTS, PRCEDURES AND SCORING</a:t>
            </a:r>
          </a:p>
          <a:p>
            <a:endParaRPr lang="en-US" dirty="0"/>
          </a:p>
          <a:p>
            <a:r>
              <a:rPr lang="en-US" dirty="0"/>
              <a:t>ASCO GUIDELINES</a:t>
            </a:r>
          </a:p>
          <a:p>
            <a:pPr lvl="1"/>
            <a:r>
              <a:rPr lang="en-US" dirty="0"/>
              <a:t>DO NOT USE FOR PROGNOSIS</a:t>
            </a:r>
          </a:p>
        </p:txBody>
      </p:sp>
      <p:sp>
        <p:nvSpPr>
          <p:cNvPr id="5" name="Rectangle 4"/>
          <p:cNvSpPr/>
          <p:nvPr/>
        </p:nvSpPr>
        <p:spPr>
          <a:xfrm>
            <a:off x="3195829" y="5993110"/>
            <a:ext cx="582434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err="1">
                <a:solidFill>
                  <a:prstClr val="black"/>
                </a:solidFill>
              </a:rPr>
              <a:t>Cardosa</a:t>
            </a:r>
            <a:r>
              <a:rPr lang="en-US" sz="1200" dirty="0">
                <a:solidFill>
                  <a:prstClr val="black"/>
                </a:solidFill>
              </a:rPr>
              <a:t> et al: Ki-67 as prognostic marker in early breast cancer: a meta-analysis of published studies involving 12,155 patients. Br J Cancer. 2007;96(10):1504</a:t>
            </a:r>
            <a:r>
              <a:rPr lang="en-US" dirty="0">
                <a:solidFill>
                  <a:prstClr val="black"/>
                </a:solidFill>
              </a:rPr>
              <a:t>.</a:t>
            </a:r>
          </a:p>
        </p:txBody>
      </p:sp>
      <p:pic>
        <p:nvPicPr>
          <p:cNvPr id="6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" y="5950503"/>
            <a:ext cx="963168" cy="907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66598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KI67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Arial" charset="0"/>
              <a:buChar char="•"/>
            </a:pPr>
            <a:r>
              <a:rPr lang="en-US" dirty="0"/>
              <a:t>SAHEBJAM ET AL HAVE SHOWN THAT TUMOURS WITH A HIGH KI67 ARE MORE LIKELY TO HAVE A HIGHER RECURRENCE SCORE IN ONCOTYPE DX TESTING BUT IT IS NOT THE SOLE DETERMINANT</a:t>
            </a:r>
          </a:p>
          <a:p>
            <a:r>
              <a:rPr lang="en-US" dirty="0"/>
              <a:t>THERE IS NO EVIDENCE FOR IT’S USE IN NODE POSITIVE BREAST CANCER</a:t>
            </a:r>
          </a:p>
          <a:p>
            <a:r>
              <a:rPr lang="en-US" dirty="0"/>
              <a:t>THEREFORE IN A </a:t>
            </a:r>
            <a:r>
              <a:rPr lang="en-US" dirty="0">
                <a:solidFill>
                  <a:srgbClr val="C00000"/>
                </a:solidFill>
              </a:rPr>
              <a:t>RESOURCE CONSTRAINED ENVIRONMENT </a:t>
            </a:r>
            <a:r>
              <a:rPr lang="en-US" dirty="0"/>
              <a:t>WE CAN </a:t>
            </a:r>
            <a:r>
              <a:rPr lang="en-US" dirty="0">
                <a:solidFill>
                  <a:srgbClr val="C00000"/>
                </a:solidFill>
              </a:rPr>
              <a:t>PROBABLY USE KI67 TO HELP ELUCIDATE LUMINAL B TUMOURS </a:t>
            </a:r>
            <a:r>
              <a:rPr lang="en-US" dirty="0"/>
              <a:t>AND USE THIS AS AN </a:t>
            </a:r>
            <a:r>
              <a:rPr lang="en-US" dirty="0">
                <a:solidFill>
                  <a:srgbClr val="C00000"/>
                </a:solidFill>
              </a:rPr>
              <a:t>ADJUNCTIVE IN DECIDING ON WHETHER TO RECOMMEND ADJUVANT CHEMOTHERAPY IN THE ABSENCE OF ABSOLUTE INDICATIONS FOR ADJUVANT CHEMOTHERAPY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660904" y="6176966"/>
            <a:ext cx="5705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solidFill>
                  <a:prstClr val="black"/>
                </a:solidFill>
              </a:rPr>
              <a:t>Sahebjam</a:t>
            </a:r>
            <a:r>
              <a:rPr lang="en-US" sz="1200" dirty="0">
                <a:solidFill>
                  <a:prstClr val="black"/>
                </a:solidFill>
              </a:rPr>
              <a:t> et al: Ki 67 is a major, but not the sole determinant of </a:t>
            </a:r>
            <a:r>
              <a:rPr lang="en-US" sz="1200" dirty="0" err="1">
                <a:solidFill>
                  <a:prstClr val="black"/>
                </a:solidFill>
              </a:rPr>
              <a:t>Oncotype</a:t>
            </a:r>
            <a:r>
              <a:rPr lang="en-US" sz="1200" dirty="0">
                <a:solidFill>
                  <a:prstClr val="black"/>
                </a:solidFill>
              </a:rPr>
              <a:t> </a:t>
            </a:r>
            <a:r>
              <a:rPr lang="en-US" sz="1200" dirty="0" err="1">
                <a:solidFill>
                  <a:prstClr val="black"/>
                </a:solidFill>
              </a:rPr>
              <a:t>Dx</a:t>
            </a:r>
            <a:r>
              <a:rPr lang="en-US" sz="1200" dirty="0">
                <a:solidFill>
                  <a:prstClr val="black"/>
                </a:solidFill>
              </a:rPr>
              <a:t> recurrence score. British Journal of Cancer (2011) 105, 1342-1345</a:t>
            </a:r>
          </a:p>
          <a:p>
            <a:r>
              <a:rPr lang="en-US" sz="1200" dirty="0">
                <a:solidFill>
                  <a:prstClr val="black"/>
                </a:solidFill>
              </a:rPr>
              <a:t>Andre et al: Nat Rev </a:t>
            </a:r>
            <a:r>
              <a:rPr lang="en-US" sz="1200" dirty="0" err="1">
                <a:solidFill>
                  <a:prstClr val="black"/>
                </a:solidFill>
              </a:rPr>
              <a:t>Clin</a:t>
            </a:r>
            <a:r>
              <a:rPr lang="en-US" sz="1200" dirty="0">
                <a:solidFill>
                  <a:prstClr val="black"/>
                </a:solidFill>
              </a:rPr>
              <a:t> </a:t>
            </a:r>
            <a:r>
              <a:rPr lang="en-US" sz="1200" dirty="0" err="1">
                <a:solidFill>
                  <a:prstClr val="black"/>
                </a:solidFill>
              </a:rPr>
              <a:t>Oncol</a:t>
            </a:r>
            <a:r>
              <a:rPr lang="en-US" sz="1200" dirty="0">
                <a:solidFill>
                  <a:prstClr val="black"/>
                </a:solidFill>
              </a:rPr>
              <a:t>. 12, 296-301 (2015)</a:t>
            </a:r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" y="5950503"/>
            <a:ext cx="963168" cy="907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63054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ONCOTYPE DX REMAINS THE ONLY GENE SEQUENCING PROFILE RECOMMENDED IN ALL GUIDELINES (ESMO, ST GALLEN, ASCO, NICE, NCCN) FOR NODE NEGATIVE PATIENTS</a:t>
            </a:r>
          </a:p>
          <a:p>
            <a:r>
              <a:rPr lang="en-US" dirty="0"/>
              <a:t>AT THIS STAGE IT IS STILL UNCERTAIN AS TO WHICH CUT-OFF OF RS SHOULD BE USED TO ADMINISTER OR NOT ADMINISTER CHEMOTHERAPY</a:t>
            </a:r>
          </a:p>
          <a:p>
            <a:r>
              <a:rPr lang="en-US" dirty="0"/>
              <a:t>GENE SEQUENCE PROFILING IS REPRODUCIBLE AND CLINICALLY USEFUL</a:t>
            </a:r>
          </a:p>
          <a:p>
            <a:r>
              <a:rPr lang="en-US" dirty="0"/>
              <a:t>KI67 IS VARIABLE EVEN IN THE BEST LABS IN THE WORLD</a:t>
            </a:r>
          </a:p>
          <a:p>
            <a:r>
              <a:rPr lang="en-US" dirty="0"/>
              <a:t>NEITHER SHOULD REPLACE CLINICAL AND GOOD HISTOPATHOLOGICAL INFORMATION</a:t>
            </a:r>
          </a:p>
          <a:p>
            <a:r>
              <a:rPr lang="en-US" dirty="0"/>
              <a:t>USE AN ADJUNCTIVE IN SMALL GROUP OF PATIENTS 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ER+HER2NEU- </a:t>
            </a:r>
            <a:r>
              <a:rPr lang="en-US" b="1" i="1" u="heavy" dirty="0">
                <a:solidFill>
                  <a:srgbClr val="C00000"/>
                </a:solidFill>
              </a:rPr>
              <a:t>AND</a:t>
            </a:r>
            <a:r>
              <a:rPr lang="en-US" dirty="0">
                <a:solidFill>
                  <a:srgbClr val="C00000"/>
                </a:solidFill>
              </a:rPr>
              <a:t> NODE NEGATIVE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65192" y="6216082"/>
            <a:ext cx="4430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prstClr val="black"/>
                </a:solidFill>
              </a:rPr>
              <a:t>Mei-Yin et al: An International Ki67 Reproducibility Study. JNCI November 2013</a:t>
            </a:r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" y="5950503"/>
            <a:ext cx="963168" cy="907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97637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:\Users\Jeanette\AppData\Local\Microsoft\Windows\Temporary Internet Files\Content.Outlook\8VO6RLMN\23644 ICCF PowerPoin#E532A4 (3).jpg"/>
          <p:cNvPicPr>
            <a:picLocks noChangeAspect="1" noChangeArrowheads="1"/>
          </p:cNvPicPr>
          <p:nvPr/>
        </p:nvPicPr>
        <p:blipFill>
          <a:blip r:embed="rId2" cstate="print"/>
          <a:srcRect l="3175" t="3125" r="3167" b="4166"/>
          <a:stretch>
            <a:fillRect/>
          </a:stretch>
        </p:blipFill>
        <p:spPr bwMode="auto">
          <a:xfrm>
            <a:off x="0" y="-1211"/>
            <a:ext cx="9144000" cy="689674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357290" y="4214818"/>
            <a:ext cx="6552728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ts val="600"/>
              </a:spcAft>
            </a:pPr>
            <a:r>
              <a:rPr lang="en-US" altLang="zh-CN" sz="2400" b="1" dirty="0">
                <a:solidFill>
                  <a:srgbClr val="1F497D">
                    <a:lumMod val="60000"/>
                    <a:lumOff val="40000"/>
                  </a:srgbClr>
                </a:solidFill>
                <a:latin typeface="Century Gothic" pitchFamily="34" charset="0"/>
                <a:ea typeface="黑体" pitchFamily="2" charset="-122"/>
              </a:rPr>
              <a:t>Breast Cancer Forum</a:t>
            </a:r>
          </a:p>
          <a:p>
            <a:pPr fontAlgn="base">
              <a:spcBef>
                <a:spcPct val="0"/>
              </a:spcBef>
              <a:spcAft>
                <a:spcPts val="600"/>
              </a:spcAft>
            </a:pPr>
            <a:r>
              <a:rPr lang="en-US" sz="2400" b="1" dirty="0">
                <a:solidFill>
                  <a:srgbClr val="1F497D">
                    <a:lumMod val="60000"/>
                    <a:lumOff val="40000"/>
                  </a:srgbClr>
                </a:solidFill>
                <a:latin typeface="Century Gothic" pitchFamily="34" charset="0"/>
                <a:ea typeface="黑体" pitchFamily="2" charset="-122"/>
              </a:rPr>
              <a:t>18 August 2015</a:t>
            </a:r>
            <a:endParaRPr lang="en-ZA" sz="2400" b="1" dirty="0">
              <a:solidFill>
                <a:srgbClr val="1F497D">
                  <a:lumMod val="60000"/>
                  <a:lumOff val="40000"/>
                </a:srgbClr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028303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40352" y="6237312"/>
            <a:ext cx="1368152" cy="600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6976" y="274638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en-ZA" altLang="zh-CN" sz="2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entury Gothic" pitchFamily="34" charset="0"/>
                <a:ea typeface="+mn-ea"/>
                <a:cs typeface="+mn-cs"/>
              </a:rPr>
              <a:t>Sharing the Burden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4624"/>
            <a:ext cx="1440160" cy="1314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51783" y="6464369"/>
            <a:ext cx="260199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altLang="zh-CN" sz="1100" dirty="0">
                <a:solidFill>
                  <a:prstClr val="white">
                    <a:lumMod val="50000"/>
                  </a:prstClr>
                </a:solidFill>
                <a:latin typeface="Century Gothic" pitchFamily="34" charset="0"/>
                <a:ea typeface="黑体" pitchFamily="2" charset="-122"/>
              </a:rPr>
              <a:t>Company confidential August 2015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 l="17080" t="12801" r="18364" b="11990"/>
          <a:stretch>
            <a:fillRect/>
          </a:stretch>
        </p:blipFill>
        <p:spPr bwMode="auto">
          <a:xfrm>
            <a:off x="755576" y="1556792"/>
            <a:ext cx="3672408" cy="42783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Rounded Rectangle 11"/>
          <p:cNvSpPr/>
          <p:nvPr/>
        </p:nvSpPr>
        <p:spPr>
          <a:xfrm>
            <a:off x="3923928" y="4653136"/>
            <a:ext cx="4968552" cy="1080120"/>
          </a:xfrm>
          <a:prstGeom prst="roundRect">
            <a:avLst/>
          </a:prstGeom>
          <a:solidFill>
            <a:srgbClr val="FFCCFF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>
              <a:solidFill>
                <a:prstClr val="white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23928" y="4717593"/>
            <a:ext cx="510107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altLang="zh-CN" sz="2000" b="1" dirty="0">
                <a:solidFill>
                  <a:srgbClr val="1F497D">
                    <a:lumMod val="60000"/>
                    <a:lumOff val="40000"/>
                  </a:srgbClr>
                </a:solidFill>
                <a:latin typeface="Century Gothic" pitchFamily="34" charset="0"/>
                <a:ea typeface="黑体" pitchFamily="2" charset="-122"/>
              </a:rPr>
              <a:t>Objectives achieved through:</a:t>
            </a:r>
          </a:p>
          <a:p>
            <a:pPr>
              <a:buFont typeface="Wingdings" pitchFamily="2" charset="2"/>
              <a:buChar char="ü"/>
            </a:pPr>
            <a:r>
              <a:rPr lang="en-GB" altLang="zh-CN" sz="2000" b="1" dirty="0">
                <a:solidFill>
                  <a:srgbClr val="1F497D">
                    <a:lumMod val="60000"/>
                    <a:lumOff val="40000"/>
                  </a:srgbClr>
                </a:solidFill>
                <a:latin typeface="Century Gothic" pitchFamily="34" charset="0"/>
                <a:ea typeface="黑体" pitchFamily="2" charset="-122"/>
              </a:rPr>
              <a:t>  Corporate Social Investment Projects</a:t>
            </a:r>
          </a:p>
          <a:p>
            <a:pPr>
              <a:buFont typeface="Wingdings" pitchFamily="2" charset="2"/>
              <a:buChar char="ü"/>
            </a:pPr>
            <a:r>
              <a:rPr lang="en-GB" altLang="zh-CN" sz="2000" b="1" dirty="0">
                <a:solidFill>
                  <a:srgbClr val="1F497D">
                    <a:lumMod val="60000"/>
                    <a:lumOff val="40000"/>
                  </a:srgbClr>
                </a:solidFill>
                <a:latin typeface="Century Gothic" pitchFamily="34" charset="0"/>
                <a:ea typeface="黑体" pitchFamily="2" charset="-122"/>
              </a:rPr>
              <a:t>  Patient Access Programmes</a:t>
            </a:r>
          </a:p>
        </p:txBody>
      </p:sp>
    </p:spTree>
    <p:extLst>
      <p:ext uri="{BB962C8B-B14F-4D97-AF65-F5344CB8AC3E}">
        <p14:creationId xmlns:p14="http://schemas.microsoft.com/office/powerpoint/2010/main" val="142567062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71600" y="1196752"/>
            <a:ext cx="7560840" cy="3939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58775" indent="-358775" fontAlgn="base">
              <a:spcBef>
                <a:spcPct val="0"/>
              </a:spcBef>
              <a:spcAft>
                <a:spcPts val="600"/>
              </a:spcAft>
            </a:pPr>
            <a:endParaRPr lang="en-ZA" altLang="zh-CN" sz="2000" dirty="0">
              <a:solidFill>
                <a:prstClr val="black"/>
              </a:solidFill>
              <a:latin typeface="Century Gothic" pitchFamily="34" charset="0"/>
              <a:ea typeface="黑体" pitchFamily="2" charset="-122"/>
            </a:endParaRPr>
          </a:p>
          <a:p>
            <a:pPr marL="358775" indent="-358775" fontAlgn="base"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ZA" altLang="zh-CN" sz="2000" dirty="0">
                <a:solidFill>
                  <a:prstClr val="black"/>
                </a:solidFill>
                <a:latin typeface="Century Gothic" pitchFamily="34" charset="0"/>
                <a:ea typeface="黑体" pitchFamily="2" charset="-122"/>
              </a:rPr>
              <a:t>Oncology </a:t>
            </a:r>
            <a:r>
              <a:rPr lang="en-ZA" altLang="zh-CN" sz="2000" b="1" dirty="0">
                <a:solidFill>
                  <a:srgbClr val="1F497D">
                    <a:lumMod val="60000"/>
                    <a:lumOff val="40000"/>
                  </a:srgbClr>
                </a:solidFill>
                <a:latin typeface="Century Gothic" pitchFamily="34" charset="0"/>
                <a:ea typeface="黑体" pitchFamily="2" charset="-122"/>
              </a:rPr>
              <a:t>pharmacy</a:t>
            </a:r>
            <a:r>
              <a:rPr lang="en-ZA" altLang="zh-CN" sz="2000" dirty="0">
                <a:solidFill>
                  <a:prstClr val="black"/>
                </a:solidFill>
                <a:latin typeface="Century Gothic" pitchFamily="34" charset="0"/>
                <a:ea typeface="黑体" pitchFamily="2" charset="-122"/>
              </a:rPr>
              <a:t> at Charlotte </a:t>
            </a:r>
            <a:r>
              <a:rPr lang="en-ZA" altLang="zh-CN" sz="2000" dirty="0" err="1">
                <a:solidFill>
                  <a:prstClr val="black"/>
                </a:solidFill>
                <a:latin typeface="Century Gothic" pitchFamily="34" charset="0"/>
                <a:ea typeface="黑体" pitchFamily="2" charset="-122"/>
              </a:rPr>
              <a:t>Maxeke</a:t>
            </a:r>
            <a:r>
              <a:rPr lang="en-ZA" altLang="zh-CN" sz="2000" dirty="0">
                <a:solidFill>
                  <a:prstClr val="black"/>
                </a:solidFill>
                <a:latin typeface="Century Gothic" pitchFamily="34" charset="0"/>
                <a:ea typeface="黑体" pitchFamily="2" charset="-122"/>
              </a:rPr>
              <a:t> Hospital, Johannesburg – Aug 2011; R320k</a:t>
            </a:r>
          </a:p>
          <a:p>
            <a:pPr marL="358775" indent="-358775" fontAlgn="base"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ZA" altLang="zh-CN" sz="2000" dirty="0">
                <a:solidFill>
                  <a:prstClr val="black"/>
                </a:solidFill>
                <a:latin typeface="Century Gothic" pitchFamily="34" charset="0"/>
                <a:ea typeface="黑体" pitchFamily="2" charset="-122"/>
              </a:rPr>
              <a:t>Refurbishment of oncology </a:t>
            </a:r>
            <a:r>
              <a:rPr lang="en-ZA" altLang="zh-CN" sz="2000" b="1" dirty="0">
                <a:solidFill>
                  <a:srgbClr val="1F497D">
                    <a:lumMod val="60000"/>
                    <a:lumOff val="40000"/>
                  </a:srgbClr>
                </a:solidFill>
                <a:latin typeface="Century Gothic" pitchFamily="34" charset="0"/>
                <a:ea typeface="黑体" pitchFamily="2" charset="-122"/>
              </a:rPr>
              <a:t>ward</a:t>
            </a:r>
            <a:r>
              <a:rPr lang="en-ZA" altLang="zh-CN" sz="2000" dirty="0">
                <a:solidFill>
                  <a:prstClr val="black"/>
                </a:solidFill>
                <a:latin typeface="Century Gothic" pitchFamily="34" charset="0"/>
                <a:ea typeface="黑体" pitchFamily="2" charset="-122"/>
              </a:rPr>
              <a:t> National Hospital, Bloemfontein –  Sept 2012; R1.6mil</a:t>
            </a:r>
          </a:p>
          <a:p>
            <a:pPr marL="358775" indent="-358775" fontAlgn="base"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ZA" altLang="zh-CN" sz="2000" dirty="0">
                <a:solidFill>
                  <a:prstClr val="black"/>
                </a:solidFill>
                <a:latin typeface="Century Gothic" pitchFamily="34" charset="0"/>
                <a:ea typeface="黑体" pitchFamily="2" charset="-122"/>
              </a:rPr>
              <a:t>Moved </a:t>
            </a:r>
            <a:r>
              <a:rPr lang="en-ZA" altLang="zh-CN" sz="2000" b="1" dirty="0">
                <a:solidFill>
                  <a:srgbClr val="1F497D">
                    <a:lumMod val="60000"/>
                    <a:lumOff val="40000"/>
                  </a:srgbClr>
                </a:solidFill>
                <a:latin typeface="Century Gothic" pitchFamily="34" charset="0"/>
                <a:ea typeface="黑体" pitchFamily="2" charset="-122"/>
              </a:rPr>
              <a:t>bio-hazard cabinet </a:t>
            </a:r>
            <a:r>
              <a:rPr lang="en-ZA" altLang="zh-CN" sz="2000" dirty="0">
                <a:solidFill>
                  <a:prstClr val="black"/>
                </a:solidFill>
                <a:latin typeface="Century Gothic" pitchFamily="34" charset="0"/>
                <a:ea typeface="黑体" pitchFamily="2" charset="-122"/>
              </a:rPr>
              <a:t>at Chris Hani Baragwaneth Hospital, Johannesburg – May 2013; R85k</a:t>
            </a:r>
          </a:p>
          <a:p>
            <a:pPr marL="358775" indent="-358775" fontAlgn="base"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ZA" altLang="zh-CN" sz="2000" dirty="0">
                <a:solidFill>
                  <a:prstClr val="black"/>
                </a:solidFill>
                <a:latin typeface="Century Gothic" pitchFamily="34" charset="0"/>
                <a:ea typeface="黑体" pitchFamily="2" charset="-122"/>
              </a:rPr>
              <a:t>Opened </a:t>
            </a:r>
            <a:r>
              <a:rPr lang="en-ZA" altLang="zh-CN" sz="2000" b="1" dirty="0">
                <a:solidFill>
                  <a:srgbClr val="1F497D">
                    <a:lumMod val="60000"/>
                    <a:lumOff val="40000"/>
                  </a:srgbClr>
                </a:solidFill>
                <a:latin typeface="Century Gothic" pitchFamily="34" charset="0"/>
                <a:ea typeface="黑体" pitchFamily="2" charset="-122"/>
              </a:rPr>
              <a:t>Nurses Lounge and Education Centre </a:t>
            </a:r>
            <a:r>
              <a:rPr lang="en-ZA" altLang="zh-CN" sz="2000" dirty="0">
                <a:solidFill>
                  <a:prstClr val="black"/>
                </a:solidFill>
                <a:latin typeface="Century Gothic" pitchFamily="34" charset="0"/>
                <a:ea typeface="黑体" pitchFamily="2" charset="-122"/>
              </a:rPr>
              <a:t>at PE Provincial Hospital, Port Elizabeth – April 2015; R150k</a:t>
            </a:r>
          </a:p>
          <a:p>
            <a:pPr marL="358775" indent="-358775" fontAlgn="base"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ZA" altLang="zh-CN" sz="2000" dirty="0">
                <a:solidFill>
                  <a:prstClr val="black"/>
                </a:solidFill>
                <a:latin typeface="Century Gothic" pitchFamily="34" charset="0"/>
                <a:ea typeface="黑体" pitchFamily="2" charset="-122"/>
              </a:rPr>
              <a:t>Oncology </a:t>
            </a:r>
            <a:r>
              <a:rPr lang="en-ZA" altLang="zh-CN" sz="2000" b="1" dirty="0">
                <a:solidFill>
                  <a:srgbClr val="1F497D">
                    <a:lumMod val="60000"/>
                    <a:lumOff val="40000"/>
                  </a:srgbClr>
                </a:solidFill>
                <a:latin typeface="Century Gothic" pitchFamily="34" charset="0"/>
                <a:ea typeface="黑体" pitchFamily="2" charset="-122"/>
              </a:rPr>
              <a:t>Nurse skills </a:t>
            </a:r>
            <a:r>
              <a:rPr lang="en-ZA" altLang="zh-CN" sz="2000" dirty="0">
                <a:solidFill>
                  <a:prstClr val="black"/>
                </a:solidFill>
                <a:latin typeface="Century Gothic" pitchFamily="34" charset="0"/>
                <a:ea typeface="黑体" pitchFamily="2" charset="-122"/>
              </a:rPr>
              <a:t>enhancement is the focus for 2015</a:t>
            </a:r>
          </a:p>
          <a:p>
            <a:pPr marL="358775" indent="-358775" fontAlgn="base">
              <a:spcBef>
                <a:spcPct val="0"/>
              </a:spcBef>
              <a:spcAft>
                <a:spcPts val="600"/>
              </a:spcAft>
            </a:pPr>
            <a:endParaRPr lang="en-ZA" altLang="zh-CN" sz="2000" dirty="0">
              <a:solidFill>
                <a:prstClr val="black"/>
              </a:solidFill>
              <a:latin typeface="Century Gothic" pitchFamily="34" charset="0"/>
              <a:ea typeface="黑体" pitchFamily="2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59632" y="500479"/>
            <a:ext cx="7632848" cy="446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65125" fontAlgn="base">
              <a:spcBef>
                <a:spcPct val="0"/>
              </a:spcBef>
              <a:spcAft>
                <a:spcPts val="600"/>
              </a:spcAft>
            </a:pPr>
            <a:r>
              <a:rPr lang="en-ZA" altLang="zh-CN" sz="2300" b="1" dirty="0">
                <a:solidFill>
                  <a:srgbClr val="1F497D">
                    <a:lumMod val="60000"/>
                    <a:lumOff val="40000"/>
                  </a:srgbClr>
                </a:solidFill>
                <a:latin typeface="Century Gothic" pitchFamily="34" charset="0"/>
              </a:rPr>
              <a:t>Corporate Social Investment Accomplishments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259632" y="5229200"/>
            <a:ext cx="7056784" cy="864096"/>
          </a:xfrm>
          <a:prstGeom prst="roundRect">
            <a:avLst/>
          </a:prstGeom>
          <a:solidFill>
            <a:srgbClr val="FFCCFF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59632" y="5301208"/>
            <a:ext cx="705678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 algn="ctr" fontAlgn="base">
              <a:spcBef>
                <a:spcPct val="0"/>
              </a:spcBef>
            </a:pPr>
            <a:r>
              <a:rPr lang="en-ZA" altLang="zh-CN" sz="2000" b="1" dirty="0">
                <a:solidFill>
                  <a:srgbClr val="1F497D">
                    <a:lumMod val="60000"/>
                    <a:lumOff val="40000"/>
                  </a:srgbClr>
                </a:solidFill>
                <a:latin typeface="Century Gothic" pitchFamily="34" charset="0"/>
              </a:rPr>
              <a:t>Aims - to refurbish state cancer facilities</a:t>
            </a:r>
          </a:p>
          <a:p>
            <a:pPr marL="216000" algn="ctr" fontAlgn="base">
              <a:spcBef>
                <a:spcPct val="0"/>
              </a:spcBef>
            </a:pPr>
            <a:r>
              <a:rPr lang="en-ZA" altLang="zh-CN" sz="2000" b="1" dirty="0">
                <a:solidFill>
                  <a:srgbClr val="1F497D">
                    <a:lumMod val="60000"/>
                    <a:lumOff val="40000"/>
                  </a:srgbClr>
                </a:solidFill>
                <a:latin typeface="Century Gothic" pitchFamily="34" charset="0"/>
              </a:rPr>
              <a:t>and enhance oncology nursing skills</a:t>
            </a:r>
          </a:p>
        </p:txBody>
      </p:sp>
    </p:spTree>
    <p:extLst>
      <p:ext uri="{BB962C8B-B14F-4D97-AF65-F5344CB8AC3E}">
        <p14:creationId xmlns:p14="http://schemas.microsoft.com/office/powerpoint/2010/main" val="3136773109"/>
      </p:ext>
    </p:extLst>
  </p:cSld>
  <p:clrMapOvr>
    <a:masterClrMapping/>
  </p:clrMapOvr>
  <p:transition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71600" y="1658704"/>
            <a:ext cx="7560840" cy="2939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58775" indent="-358775" fontAlgn="base"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ZA" altLang="zh-CN" sz="2000" b="1" dirty="0">
                <a:solidFill>
                  <a:prstClr val="black"/>
                </a:solidFill>
                <a:latin typeface="Century Gothic" pitchFamily="34" charset="0"/>
                <a:ea typeface="黑体" pitchFamily="2" charset="-122"/>
              </a:rPr>
              <a:t>Eligibility criteria common to all programmes:</a:t>
            </a:r>
          </a:p>
          <a:p>
            <a:pPr marL="815975" lvl="1" indent="-358775" fontAlgn="base"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ZA" altLang="zh-CN" sz="2000" dirty="0">
                <a:solidFill>
                  <a:prstClr val="black"/>
                </a:solidFill>
                <a:latin typeface="Century Gothic" pitchFamily="34" charset="0"/>
                <a:ea typeface="黑体" pitchFamily="2" charset="-122"/>
              </a:rPr>
              <a:t>Clinical decision made by doctor </a:t>
            </a:r>
            <a:r>
              <a:rPr lang="en-ZA" altLang="zh-CN" sz="2000" b="1" u="sng" dirty="0">
                <a:solidFill>
                  <a:prstClr val="black"/>
                </a:solidFill>
                <a:latin typeface="Century Gothic" pitchFamily="34" charset="0"/>
                <a:ea typeface="黑体" pitchFamily="2" charset="-122"/>
              </a:rPr>
              <a:t>prior</a:t>
            </a:r>
            <a:r>
              <a:rPr lang="en-ZA" altLang="zh-CN" sz="2000" dirty="0">
                <a:solidFill>
                  <a:prstClr val="black"/>
                </a:solidFill>
                <a:latin typeface="Century Gothic" pitchFamily="34" charset="0"/>
                <a:ea typeface="黑体" pitchFamily="2" charset="-122"/>
              </a:rPr>
              <a:t> to ICCF involvement</a:t>
            </a:r>
          </a:p>
          <a:p>
            <a:pPr marL="815975" lvl="1" indent="-358775" fontAlgn="base"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ZA" altLang="zh-CN" sz="2000" dirty="0">
                <a:solidFill>
                  <a:prstClr val="black"/>
                </a:solidFill>
                <a:latin typeface="Century Gothic" pitchFamily="34" charset="0"/>
                <a:ea typeface="黑体" pitchFamily="2" charset="-122"/>
              </a:rPr>
              <a:t>South African patients</a:t>
            </a:r>
          </a:p>
          <a:p>
            <a:pPr marL="815975" lvl="1" indent="-358775" fontAlgn="base"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ZA" altLang="zh-CN" sz="2000" dirty="0">
                <a:solidFill>
                  <a:prstClr val="black"/>
                </a:solidFill>
                <a:latin typeface="Century Gothic" pitchFamily="34" charset="0"/>
                <a:ea typeface="黑体" pitchFamily="2" charset="-122"/>
              </a:rPr>
              <a:t>Affordability challenge such that treatment would be interrupted / stopped without ICCF support</a:t>
            </a:r>
          </a:p>
          <a:p>
            <a:pPr marL="815975" lvl="1" indent="-358775" fontAlgn="base"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ZA" altLang="zh-CN" sz="2000" dirty="0">
                <a:solidFill>
                  <a:prstClr val="black"/>
                </a:solidFill>
                <a:latin typeface="Century Gothic" pitchFamily="34" charset="0"/>
                <a:ea typeface="黑体" pitchFamily="2" charset="-122"/>
              </a:rPr>
              <a:t>Registered indications</a:t>
            </a:r>
          </a:p>
          <a:p>
            <a:pPr marL="815975" lvl="1" indent="-358775" fontAlgn="base"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ZA" altLang="zh-CN" sz="2000" dirty="0">
                <a:solidFill>
                  <a:prstClr val="black"/>
                </a:solidFill>
                <a:latin typeface="Century Gothic" pitchFamily="34" charset="0"/>
                <a:ea typeface="黑体" pitchFamily="2" charset="-122"/>
              </a:rPr>
              <a:t>Drugs sold at the single exit price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59632" y="500479"/>
            <a:ext cx="7632848" cy="446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65125" fontAlgn="base">
              <a:spcBef>
                <a:spcPct val="0"/>
              </a:spcBef>
              <a:spcAft>
                <a:spcPts val="600"/>
              </a:spcAft>
            </a:pPr>
            <a:r>
              <a:rPr lang="en-ZA" altLang="zh-CN" sz="2300" b="1" dirty="0">
                <a:solidFill>
                  <a:srgbClr val="1F497D">
                    <a:lumMod val="60000"/>
                    <a:lumOff val="40000"/>
                  </a:srgbClr>
                </a:solidFill>
                <a:latin typeface="Century Gothic" pitchFamily="34" charset="0"/>
              </a:rPr>
              <a:t>Patient Access Programmes</a:t>
            </a:r>
          </a:p>
        </p:txBody>
      </p:sp>
    </p:spTree>
    <p:extLst>
      <p:ext uri="{BB962C8B-B14F-4D97-AF65-F5344CB8AC3E}">
        <p14:creationId xmlns:p14="http://schemas.microsoft.com/office/powerpoint/2010/main" val="3111718274"/>
      </p:ext>
    </p:extLst>
  </p:cSld>
  <p:clrMapOvr>
    <a:masterClrMapping/>
  </p:clrMapOvr>
  <p:transition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71600" y="1124744"/>
            <a:ext cx="7560840" cy="52475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58775" indent="-358775" fontAlgn="base"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ZA" altLang="zh-CN" sz="2000" b="1" dirty="0" err="1">
                <a:solidFill>
                  <a:prstClr val="black"/>
                </a:solidFill>
                <a:latin typeface="Century Gothic" pitchFamily="34" charset="0"/>
                <a:ea typeface="黑体" pitchFamily="2" charset="-122"/>
              </a:rPr>
              <a:t>Bevacizumab</a:t>
            </a:r>
            <a:r>
              <a:rPr lang="en-ZA" altLang="zh-CN" sz="2000" b="1" dirty="0">
                <a:solidFill>
                  <a:prstClr val="black"/>
                </a:solidFill>
                <a:latin typeface="Century Gothic" pitchFamily="34" charset="0"/>
                <a:ea typeface="黑体" pitchFamily="2" charset="-122"/>
              </a:rPr>
              <a:t> Programme</a:t>
            </a:r>
            <a:r>
              <a:rPr lang="en-ZA" altLang="zh-CN" sz="2000" dirty="0">
                <a:solidFill>
                  <a:prstClr val="black"/>
                </a:solidFill>
                <a:latin typeface="Century Gothic" pitchFamily="34" charset="0"/>
                <a:ea typeface="黑体" pitchFamily="2" charset="-122"/>
              </a:rPr>
              <a:t>:</a:t>
            </a:r>
          </a:p>
          <a:p>
            <a:pPr marL="815975" lvl="1" indent="-358775" fontAlgn="base"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ZA" altLang="zh-CN" sz="2000" dirty="0">
                <a:solidFill>
                  <a:prstClr val="black"/>
                </a:solidFill>
                <a:latin typeface="Century Gothic" pitchFamily="34" charset="0"/>
                <a:ea typeface="黑体" pitchFamily="2" charset="-122"/>
              </a:rPr>
              <a:t>threshold is 60mg/kg</a:t>
            </a:r>
          </a:p>
          <a:p>
            <a:pPr marL="815975" lvl="1" indent="-358775" fontAlgn="base"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ZA" altLang="zh-CN" sz="2000" dirty="0">
                <a:solidFill>
                  <a:prstClr val="black"/>
                </a:solidFill>
                <a:latin typeface="Century Gothic" pitchFamily="34" charset="0"/>
                <a:ea typeface="黑体" pitchFamily="2" charset="-122"/>
              </a:rPr>
              <a:t>ICCF pays co-payment or in full</a:t>
            </a:r>
          </a:p>
          <a:p>
            <a:pPr marL="815975" lvl="1" indent="-358775" fontAlgn="base"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ZA" altLang="zh-CN" sz="2000" dirty="0">
                <a:solidFill>
                  <a:prstClr val="black"/>
                </a:solidFill>
                <a:latin typeface="Century Gothic" pitchFamily="34" charset="0"/>
                <a:ea typeface="黑体" pitchFamily="2" charset="-122"/>
              </a:rPr>
              <a:t>helped 51 patients YTD</a:t>
            </a:r>
          </a:p>
          <a:p>
            <a:pPr marL="358775" indent="-358775" fontAlgn="base"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ZA" altLang="zh-CN" sz="2000" b="1" dirty="0">
                <a:solidFill>
                  <a:prstClr val="black"/>
                </a:solidFill>
                <a:latin typeface="Century Gothic" pitchFamily="34" charset="0"/>
                <a:ea typeface="黑体" pitchFamily="2" charset="-122"/>
              </a:rPr>
              <a:t>Breast Cancer Programme</a:t>
            </a:r>
            <a:r>
              <a:rPr lang="en-ZA" altLang="zh-CN" sz="2000" dirty="0">
                <a:solidFill>
                  <a:prstClr val="black"/>
                </a:solidFill>
                <a:latin typeface="Century Gothic" pitchFamily="34" charset="0"/>
                <a:ea typeface="黑体" pitchFamily="2" charset="-122"/>
              </a:rPr>
              <a:t>:</a:t>
            </a:r>
          </a:p>
          <a:p>
            <a:pPr marL="815975" lvl="1" indent="-358775" fontAlgn="base"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ZA" altLang="zh-CN" sz="2000" dirty="0" err="1">
                <a:solidFill>
                  <a:prstClr val="black"/>
                </a:solidFill>
                <a:latin typeface="Century Gothic" pitchFamily="34" charset="0"/>
                <a:ea typeface="黑体" pitchFamily="2" charset="-122"/>
              </a:rPr>
              <a:t>Everolimus</a:t>
            </a:r>
            <a:r>
              <a:rPr lang="en-ZA" altLang="zh-CN" sz="2000" dirty="0">
                <a:solidFill>
                  <a:prstClr val="black"/>
                </a:solidFill>
                <a:latin typeface="Century Gothic" pitchFamily="34" charset="0"/>
                <a:ea typeface="黑体" pitchFamily="2" charset="-122"/>
              </a:rPr>
              <a:t>:</a:t>
            </a:r>
          </a:p>
          <a:p>
            <a:pPr marL="1273175" lvl="2" indent="-358775" fontAlgn="base"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ZA" altLang="zh-CN" sz="2000" dirty="0">
                <a:solidFill>
                  <a:prstClr val="black"/>
                </a:solidFill>
                <a:latin typeface="Century Gothic" pitchFamily="34" charset="0"/>
                <a:ea typeface="黑体" pitchFamily="2" charset="-122"/>
              </a:rPr>
              <a:t>ICCF pays up to 20% depending on funder;</a:t>
            </a:r>
          </a:p>
          <a:p>
            <a:pPr marL="815975" lvl="1" indent="-358775" fontAlgn="base"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ZA" altLang="zh-CN" sz="2000" dirty="0" err="1">
                <a:solidFill>
                  <a:prstClr val="black"/>
                </a:solidFill>
                <a:latin typeface="Century Gothic" pitchFamily="34" charset="0"/>
                <a:ea typeface="黑体" pitchFamily="2" charset="-122"/>
              </a:rPr>
              <a:t>Trastuzumab</a:t>
            </a:r>
            <a:r>
              <a:rPr lang="en-ZA" altLang="zh-CN" sz="2000" dirty="0">
                <a:solidFill>
                  <a:prstClr val="black"/>
                </a:solidFill>
                <a:latin typeface="Century Gothic" pitchFamily="34" charset="0"/>
                <a:ea typeface="黑体" pitchFamily="2" charset="-122"/>
              </a:rPr>
              <a:t>:</a:t>
            </a:r>
          </a:p>
          <a:p>
            <a:pPr marL="1273175" lvl="2" indent="-358775" fontAlgn="base"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ZA" altLang="zh-CN" sz="2000" dirty="0">
                <a:solidFill>
                  <a:prstClr val="black"/>
                </a:solidFill>
                <a:latin typeface="Century Gothic" pitchFamily="34" charset="0"/>
                <a:ea typeface="黑体" pitchFamily="2" charset="-122"/>
              </a:rPr>
              <a:t>threshold of 85mg/kg</a:t>
            </a:r>
          </a:p>
          <a:p>
            <a:pPr marL="1273175" lvl="2" indent="-358775" fontAlgn="base"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ZA" altLang="zh-CN" sz="2000" dirty="0">
                <a:solidFill>
                  <a:prstClr val="black"/>
                </a:solidFill>
                <a:latin typeface="Century Gothic" pitchFamily="34" charset="0"/>
                <a:ea typeface="黑体" pitchFamily="2" charset="-122"/>
              </a:rPr>
              <a:t>ICCF pays for the next 4 cycles either in full or co-pay</a:t>
            </a:r>
          </a:p>
          <a:p>
            <a:pPr marL="358775" indent="-358775" fontAlgn="base"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ZA" altLang="zh-CN" sz="2000" b="1" dirty="0">
                <a:solidFill>
                  <a:prstClr val="black"/>
                </a:solidFill>
                <a:latin typeface="Century Gothic" pitchFamily="34" charset="0"/>
                <a:ea typeface="黑体" pitchFamily="2" charset="-122"/>
              </a:rPr>
              <a:t>Multiple Sclerosis Programme:</a:t>
            </a:r>
          </a:p>
          <a:p>
            <a:pPr marL="815975" lvl="1" indent="-358775" fontAlgn="base"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ZA" altLang="zh-CN" sz="2000" dirty="0">
                <a:solidFill>
                  <a:prstClr val="black"/>
                </a:solidFill>
                <a:latin typeface="Century Gothic" pitchFamily="34" charset="0"/>
                <a:ea typeface="黑体" pitchFamily="2" charset="-122"/>
              </a:rPr>
              <a:t>amount ICCF pays varies depending on funding levels for </a:t>
            </a:r>
            <a:r>
              <a:rPr lang="en-ZA" altLang="zh-CN" sz="2000" dirty="0" err="1">
                <a:solidFill>
                  <a:prstClr val="black"/>
                </a:solidFill>
                <a:latin typeface="Century Gothic" pitchFamily="34" charset="0"/>
                <a:ea typeface="黑体" pitchFamily="2" charset="-122"/>
              </a:rPr>
              <a:t>Fingolimod</a:t>
            </a:r>
            <a:endParaRPr lang="en-ZA" altLang="zh-CN" sz="2000" dirty="0">
              <a:solidFill>
                <a:prstClr val="black"/>
              </a:solidFill>
              <a:latin typeface="Century Gothic" pitchFamily="34" charset="0"/>
              <a:ea typeface="黑体" pitchFamily="2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59632" y="500479"/>
            <a:ext cx="7632848" cy="446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65125" fontAlgn="base">
              <a:spcBef>
                <a:spcPct val="0"/>
              </a:spcBef>
              <a:spcAft>
                <a:spcPts val="600"/>
              </a:spcAft>
            </a:pPr>
            <a:r>
              <a:rPr lang="en-ZA" altLang="zh-CN" sz="2300" b="1" dirty="0">
                <a:solidFill>
                  <a:srgbClr val="1F497D">
                    <a:lumMod val="60000"/>
                    <a:lumOff val="40000"/>
                  </a:srgbClr>
                </a:solidFill>
                <a:latin typeface="Century Gothic" pitchFamily="34" charset="0"/>
              </a:rPr>
              <a:t>Patient Access Programmes in place</a:t>
            </a:r>
          </a:p>
        </p:txBody>
      </p:sp>
    </p:spTree>
    <p:extLst>
      <p:ext uri="{BB962C8B-B14F-4D97-AF65-F5344CB8AC3E}">
        <p14:creationId xmlns:p14="http://schemas.microsoft.com/office/powerpoint/2010/main" val="573893638"/>
      </p:ext>
    </p:extLst>
  </p:cSld>
  <p:clrMapOvr>
    <a:masterClrMapping/>
  </p:clrMapOvr>
  <p:transition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59632" y="476672"/>
            <a:ext cx="734481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65125" fontAlgn="base">
              <a:spcBef>
                <a:spcPct val="0"/>
              </a:spcBef>
              <a:spcAft>
                <a:spcPts val="600"/>
              </a:spcAft>
            </a:pPr>
            <a:r>
              <a:rPr lang="en-ZA" altLang="zh-CN" sz="2400" b="1" dirty="0">
                <a:solidFill>
                  <a:srgbClr val="0099CC"/>
                </a:solidFill>
                <a:latin typeface="Century Gothic" pitchFamily="34" charset="0"/>
                <a:ea typeface="黑体" pitchFamily="2" charset="-122"/>
              </a:rPr>
              <a:t>Process map of Patient Access Programme</a:t>
            </a:r>
            <a:endParaRPr lang="en-ZA" altLang="zh-CN" b="1" dirty="0">
              <a:solidFill>
                <a:srgbClr val="0099CC"/>
              </a:solidFill>
              <a:latin typeface="Century Gothic" pitchFamily="34" charset="0"/>
              <a:ea typeface="黑体" pitchFamily="2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483768" y="5589240"/>
            <a:ext cx="2088232" cy="646331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prstClr val="black"/>
                </a:solidFill>
              </a:rPr>
              <a:t>ICCF Manager notifies Doctor whether patient is approved or not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716016" y="1859340"/>
            <a:ext cx="2088232" cy="1569660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prstClr val="black"/>
                </a:solidFill>
              </a:rPr>
              <a:t>ICCF Manager notifies practice pharmacy of:</a:t>
            </a:r>
          </a:p>
          <a:p>
            <a:pPr algn="ctr"/>
            <a:r>
              <a:rPr lang="en-GB" sz="1200" dirty="0">
                <a:solidFill>
                  <a:prstClr val="black"/>
                </a:solidFill>
              </a:rPr>
              <a:t> - approval of patient and approval date</a:t>
            </a:r>
          </a:p>
          <a:p>
            <a:pPr algn="ctr"/>
            <a:r>
              <a:rPr lang="en-GB" sz="1200" dirty="0">
                <a:solidFill>
                  <a:prstClr val="black"/>
                </a:solidFill>
              </a:rPr>
              <a:t> - funding level from the ICCF</a:t>
            </a:r>
          </a:p>
          <a:p>
            <a:pPr algn="ctr"/>
            <a:r>
              <a:rPr lang="en-GB" sz="1200" dirty="0">
                <a:solidFill>
                  <a:prstClr val="black"/>
                </a:solidFill>
              </a:rPr>
              <a:t> - duration of approval (where applicable)</a:t>
            </a:r>
          </a:p>
          <a:p>
            <a:pPr algn="ctr"/>
            <a:r>
              <a:rPr lang="en-GB" sz="1200" dirty="0">
                <a:solidFill>
                  <a:prstClr val="black"/>
                </a:solidFill>
              </a:rPr>
              <a:t> - product sold at the SEP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948264" y="2638653"/>
            <a:ext cx="2088232" cy="646331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prstClr val="black"/>
                </a:solidFill>
              </a:rPr>
              <a:t>Patient receives treatment  in the rooms as normal</a:t>
            </a:r>
          </a:p>
          <a:p>
            <a:pPr algn="ctr"/>
            <a:endParaRPr lang="en-GB" sz="1200" dirty="0">
              <a:solidFill>
                <a:prstClr val="black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948264" y="1844824"/>
            <a:ext cx="2088232" cy="646331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prstClr val="black"/>
                </a:solidFill>
              </a:rPr>
              <a:t>Practice orders from the pharmacy when patient is die for treatment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948264" y="3429000"/>
            <a:ext cx="2088232" cy="1015663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prstClr val="black"/>
                </a:solidFill>
              </a:rPr>
              <a:t>Pharmacy dispenses meds and invoices the ICCF and funder in line with scheme benefits and funding level for the product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483768" y="1052736"/>
            <a:ext cx="2088232" cy="648072"/>
          </a:xfrm>
          <a:prstGeom prst="rect">
            <a:avLst/>
          </a:prstGeom>
          <a:solidFill>
            <a:srgbClr val="FFCCFF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black"/>
              </a:solidFill>
            </a:endParaRPr>
          </a:p>
          <a:p>
            <a:pPr algn="ctr"/>
            <a:endParaRPr lang="en-GB" dirty="0">
              <a:solidFill>
                <a:prstClr val="black"/>
              </a:solidFill>
            </a:endParaRPr>
          </a:p>
          <a:p>
            <a:pPr algn="ctr"/>
            <a:r>
              <a:rPr lang="en-GB" dirty="0">
                <a:solidFill>
                  <a:prstClr val="black"/>
                </a:solidFill>
              </a:rPr>
              <a:t>ICCF AUTHORISATION</a:t>
            </a:r>
          </a:p>
          <a:p>
            <a:pPr algn="ctr"/>
            <a:endParaRPr lang="en-GB" dirty="0">
              <a:solidFill>
                <a:prstClr val="black"/>
              </a:solidFill>
            </a:endParaRPr>
          </a:p>
          <a:p>
            <a:pPr algn="ctr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716016" y="1052736"/>
            <a:ext cx="2088232" cy="646331"/>
          </a:xfrm>
          <a:prstGeom prst="rect">
            <a:avLst/>
          </a:prstGeom>
          <a:solidFill>
            <a:srgbClr val="FFCCFF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prstClr val="black"/>
                </a:solidFill>
              </a:rPr>
              <a:t>PHARMACY NOTIFICATION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948264" y="1052736"/>
            <a:ext cx="2088232" cy="646331"/>
          </a:xfrm>
          <a:prstGeom prst="rect">
            <a:avLst/>
          </a:prstGeom>
          <a:solidFill>
            <a:srgbClr val="FFCCFF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prstClr val="black"/>
                </a:solidFill>
              </a:rPr>
              <a:t>DISPENSING AND INVOICING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1520" y="1844824"/>
            <a:ext cx="2088232" cy="461665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prstClr val="black"/>
                </a:solidFill>
              </a:rPr>
              <a:t>Doctor discusses options and </a:t>
            </a:r>
          </a:p>
          <a:p>
            <a:pPr algn="ctr"/>
            <a:r>
              <a:rPr lang="en-GB" sz="1200" dirty="0">
                <a:solidFill>
                  <a:prstClr val="black"/>
                </a:solidFill>
              </a:rPr>
              <a:t>costs as per NHA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483768" y="1844824"/>
            <a:ext cx="2088232" cy="461665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prstClr val="black"/>
                </a:solidFill>
              </a:rPr>
              <a:t>ICCF Manager provides access to PAP forms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483768" y="4725144"/>
            <a:ext cx="2088232" cy="646331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prstClr val="black"/>
                </a:solidFill>
              </a:rPr>
              <a:t>Liaison between clinical expert, ICCF Manager and Doctor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483768" y="2492896"/>
            <a:ext cx="2088232" cy="461665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prstClr val="black"/>
                </a:solidFill>
              </a:rPr>
              <a:t>Doctor submits screening</a:t>
            </a:r>
          </a:p>
          <a:p>
            <a:pPr algn="ctr"/>
            <a:r>
              <a:rPr lang="en-GB" sz="1200" dirty="0">
                <a:solidFill>
                  <a:prstClr val="black"/>
                </a:solidFill>
              </a:rPr>
              <a:t>form to ICCF Manager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483768" y="4005064"/>
            <a:ext cx="2088232" cy="461665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prstClr val="black"/>
                </a:solidFill>
              </a:rPr>
              <a:t>Doctor submits PDF forms to ICCF Manager for review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483768" y="3140968"/>
            <a:ext cx="2088232" cy="646331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prstClr val="black"/>
                </a:solidFill>
              </a:rPr>
              <a:t>If eligibility criteria match, ICCF Manager directs doctor to PDF forms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51520" y="2492896"/>
            <a:ext cx="2088232" cy="461665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prstClr val="black"/>
                </a:solidFill>
              </a:rPr>
              <a:t>Patient consents</a:t>
            </a:r>
          </a:p>
          <a:p>
            <a:pPr algn="ctr"/>
            <a:r>
              <a:rPr lang="en-GB" sz="1200" dirty="0">
                <a:solidFill>
                  <a:prstClr val="black"/>
                </a:solidFill>
              </a:rPr>
              <a:t>to treatment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51520" y="1052736"/>
            <a:ext cx="2088232" cy="648072"/>
          </a:xfrm>
          <a:prstGeom prst="rect">
            <a:avLst/>
          </a:prstGeom>
          <a:solidFill>
            <a:srgbClr val="FFCCFF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black"/>
              </a:solidFill>
            </a:endParaRPr>
          </a:p>
          <a:p>
            <a:pPr algn="ctr"/>
            <a:endParaRPr lang="en-GB" dirty="0">
              <a:solidFill>
                <a:prstClr val="black"/>
              </a:solidFill>
            </a:endParaRPr>
          </a:p>
          <a:p>
            <a:pPr algn="ctr"/>
            <a:r>
              <a:rPr lang="en-GB" dirty="0">
                <a:solidFill>
                  <a:prstClr val="black"/>
                </a:solidFill>
              </a:rPr>
              <a:t>TREATMENT DECISION</a:t>
            </a:r>
          </a:p>
          <a:p>
            <a:pPr algn="ctr"/>
            <a:endParaRPr lang="en-GB" dirty="0">
              <a:solidFill>
                <a:prstClr val="black"/>
              </a:solidFill>
            </a:endParaRPr>
          </a:p>
          <a:p>
            <a:pPr algn="ctr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51520" y="3140968"/>
            <a:ext cx="2088232" cy="646331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prstClr val="black"/>
                </a:solidFill>
              </a:rPr>
              <a:t>Practice contacts ICCF to find out  more about PAP and eligibility criteria</a:t>
            </a:r>
          </a:p>
        </p:txBody>
      </p:sp>
    </p:spTree>
    <p:extLst>
      <p:ext uri="{BB962C8B-B14F-4D97-AF65-F5344CB8AC3E}">
        <p14:creationId xmlns:p14="http://schemas.microsoft.com/office/powerpoint/2010/main" val="1508965853"/>
      </p:ext>
    </p:extLst>
  </p:cSld>
  <p:clrMapOvr>
    <a:masterClrMapping/>
  </p:clrMapOvr>
  <p:transition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5" name="Straight Arrow Connector 64"/>
          <p:cNvCxnSpPr>
            <a:endCxn id="29" idx="0"/>
          </p:cNvCxnSpPr>
          <p:nvPr/>
        </p:nvCxnSpPr>
        <p:spPr>
          <a:xfrm>
            <a:off x="5076056" y="2564904"/>
            <a:ext cx="36004" cy="36004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259632" y="476672"/>
            <a:ext cx="734481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65125" fontAlgn="base">
              <a:spcBef>
                <a:spcPct val="0"/>
              </a:spcBef>
              <a:spcAft>
                <a:spcPts val="600"/>
              </a:spcAft>
            </a:pPr>
            <a:r>
              <a:rPr lang="en-ZA" altLang="zh-CN" sz="2400" b="1" dirty="0">
                <a:solidFill>
                  <a:srgbClr val="0099CC"/>
                </a:solidFill>
                <a:latin typeface="Century Gothic" pitchFamily="34" charset="0"/>
                <a:ea typeface="黑体" pitchFamily="2" charset="-122"/>
              </a:rPr>
              <a:t>Process map of Patient Access Programme</a:t>
            </a:r>
            <a:endParaRPr lang="en-ZA" altLang="zh-CN" b="1" dirty="0">
              <a:solidFill>
                <a:srgbClr val="0099CC"/>
              </a:solidFill>
              <a:latin typeface="Century Gothic" pitchFamily="34" charset="0"/>
              <a:ea typeface="黑体" pitchFamily="2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355976" y="2204864"/>
            <a:ext cx="1512168" cy="504056"/>
          </a:xfrm>
          <a:prstGeom prst="rect">
            <a:avLst/>
          </a:prstGeom>
          <a:solidFill>
            <a:srgbClr val="FFCCFF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prstClr val="black"/>
                </a:solidFill>
              </a:rPr>
              <a:t>PATIENT CAN’T AFFORD TO PAY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076056" y="4941168"/>
            <a:ext cx="2088232" cy="646331"/>
          </a:xfrm>
          <a:prstGeom prst="rect">
            <a:avLst/>
          </a:prstGeom>
          <a:solidFill>
            <a:srgbClr val="FFCCFF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prstClr val="black"/>
                </a:solidFill>
              </a:rPr>
              <a:t>PHARMACY NOTIFICATION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076056" y="5877272"/>
            <a:ext cx="2088232" cy="646331"/>
          </a:xfrm>
          <a:prstGeom prst="rect">
            <a:avLst/>
          </a:prstGeom>
          <a:solidFill>
            <a:srgbClr val="FFCCFF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prstClr val="black"/>
                </a:solidFill>
              </a:rPr>
              <a:t>DISPENSE AND INVOICE ICCF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339752" y="1268760"/>
            <a:ext cx="2088232" cy="504056"/>
          </a:xfrm>
          <a:prstGeom prst="rect">
            <a:avLst/>
          </a:prstGeom>
          <a:solidFill>
            <a:srgbClr val="FFCCFF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black"/>
              </a:solidFill>
            </a:endParaRPr>
          </a:p>
          <a:p>
            <a:pPr algn="ctr"/>
            <a:endParaRPr lang="en-GB" dirty="0">
              <a:solidFill>
                <a:prstClr val="black"/>
              </a:solidFill>
            </a:endParaRPr>
          </a:p>
          <a:p>
            <a:pPr algn="ctr"/>
            <a:r>
              <a:rPr lang="en-GB" sz="1600" dirty="0">
                <a:solidFill>
                  <a:prstClr val="black"/>
                </a:solidFill>
              </a:rPr>
              <a:t>TREATMENT DECISION</a:t>
            </a:r>
          </a:p>
          <a:p>
            <a:pPr algn="ctr"/>
            <a:endParaRPr lang="en-GB" dirty="0">
              <a:solidFill>
                <a:prstClr val="black"/>
              </a:solidFill>
            </a:endParaRPr>
          </a:p>
          <a:p>
            <a:pPr algn="ctr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115616" y="2204864"/>
            <a:ext cx="1440160" cy="504056"/>
          </a:xfrm>
          <a:prstGeom prst="rect">
            <a:avLst/>
          </a:prstGeom>
          <a:solidFill>
            <a:srgbClr val="FFCCFF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prstClr val="black"/>
              </a:solidFill>
            </a:endParaRPr>
          </a:p>
          <a:p>
            <a:pPr algn="ctr"/>
            <a:r>
              <a:rPr lang="en-GB" sz="1400" dirty="0">
                <a:solidFill>
                  <a:prstClr val="black"/>
                </a:solidFill>
              </a:rPr>
              <a:t>FUNDER PAYS IN FULL</a:t>
            </a:r>
          </a:p>
          <a:p>
            <a:pPr algn="ctr"/>
            <a:endParaRPr lang="en-GB" sz="1400" dirty="0">
              <a:solidFill>
                <a:prstClr val="black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699792" y="2204864"/>
            <a:ext cx="1512168" cy="504056"/>
          </a:xfrm>
          <a:prstGeom prst="rect">
            <a:avLst/>
          </a:prstGeom>
          <a:solidFill>
            <a:srgbClr val="FFCCFF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prstClr val="black"/>
              </a:solidFill>
            </a:endParaRPr>
          </a:p>
          <a:p>
            <a:pPr algn="ctr"/>
            <a:endParaRPr lang="en-GB" sz="1400" dirty="0">
              <a:solidFill>
                <a:prstClr val="black"/>
              </a:solidFill>
            </a:endParaRPr>
          </a:p>
          <a:p>
            <a:pPr algn="ctr"/>
            <a:r>
              <a:rPr lang="en-GB" sz="1400" dirty="0">
                <a:solidFill>
                  <a:prstClr val="black"/>
                </a:solidFill>
              </a:rPr>
              <a:t>PATIENT CAN AFFORD CO-PAY</a:t>
            </a:r>
          </a:p>
          <a:p>
            <a:pPr algn="ctr"/>
            <a:endParaRPr lang="en-GB" sz="1400" dirty="0">
              <a:solidFill>
                <a:prstClr val="black"/>
              </a:solidFill>
            </a:endParaRPr>
          </a:p>
          <a:p>
            <a:pPr algn="ctr"/>
            <a:endParaRPr lang="en-GB" sz="1400" dirty="0">
              <a:solidFill>
                <a:prstClr val="black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067944" y="2924944"/>
            <a:ext cx="2088232" cy="648072"/>
          </a:xfrm>
          <a:prstGeom prst="rect">
            <a:avLst/>
          </a:prstGeom>
          <a:solidFill>
            <a:srgbClr val="FFCCFF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black"/>
              </a:solidFill>
            </a:endParaRPr>
          </a:p>
          <a:p>
            <a:pPr algn="ctr"/>
            <a:endParaRPr lang="en-GB" dirty="0">
              <a:solidFill>
                <a:prstClr val="black"/>
              </a:solidFill>
            </a:endParaRPr>
          </a:p>
          <a:p>
            <a:pPr algn="ctr"/>
            <a:r>
              <a:rPr lang="en-GB" dirty="0">
                <a:solidFill>
                  <a:prstClr val="black"/>
                </a:solidFill>
              </a:rPr>
              <a:t>APPLY TO ICCF</a:t>
            </a:r>
          </a:p>
          <a:p>
            <a:pPr algn="ctr"/>
            <a:endParaRPr lang="en-GB" dirty="0">
              <a:solidFill>
                <a:prstClr val="black"/>
              </a:solidFill>
            </a:endParaRPr>
          </a:p>
          <a:p>
            <a:pPr algn="ctr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915816" y="3861048"/>
            <a:ext cx="2088232" cy="792088"/>
          </a:xfrm>
          <a:prstGeom prst="rect">
            <a:avLst/>
          </a:prstGeom>
          <a:solidFill>
            <a:srgbClr val="FFCCFF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black"/>
              </a:solidFill>
            </a:endParaRPr>
          </a:p>
          <a:p>
            <a:pPr algn="ctr"/>
            <a:endParaRPr lang="en-GB" dirty="0">
              <a:solidFill>
                <a:prstClr val="black"/>
              </a:solidFill>
            </a:endParaRPr>
          </a:p>
          <a:p>
            <a:pPr algn="ctr"/>
            <a:r>
              <a:rPr lang="en-GB" sz="1600" dirty="0">
                <a:solidFill>
                  <a:prstClr val="black"/>
                </a:solidFill>
              </a:rPr>
              <a:t>DECLINED</a:t>
            </a:r>
          </a:p>
          <a:p>
            <a:pPr algn="ctr"/>
            <a:r>
              <a:rPr lang="en-GB" sz="1600" dirty="0">
                <a:solidFill>
                  <a:prstClr val="black"/>
                </a:solidFill>
              </a:rPr>
              <a:t>e.g. </a:t>
            </a:r>
            <a:r>
              <a:rPr lang="en-GB" sz="1600" dirty="0" err="1">
                <a:solidFill>
                  <a:prstClr val="black"/>
                </a:solidFill>
              </a:rPr>
              <a:t>tx</a:t>
            </a:r>
            <a:r>
              <a:rPr lang="en-GB" sz="1600" dirty="0">
                <a:solidFill>
                  <a:prstClr val="black"/>
                </a:solidFill>
              </a:rPr>
              <a:t> not per registered indication</a:t>
            </a:r>
          </a:p>
          <a:p>
            <a:pPr algn="ctr"/>
            <a:endParaRPr lang="en-GB" dirty="0">
              <a:solidFill>
                <a:prstClr val="black"/>
              </a:solidFill>
            </a:endParaRPr>
          </a:p>
          <a:p>
            <a:pPr algn="ctr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220072" y="3861048"/>
            <a:ext cx="1728192" cy="792088"/>
          </a:xfrm>
          <a:prstGeom prst="rect">
            <a:avLst/>
          </a:prstGeom>
          <a:solidFill>
            <a:srgbClr val="FFCCFF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black"/>
              </a:solidFill>
            </a:endParaRPr>
          </a:p>
          <a:p>
            <a:pPr algn="ctr"/>
            <a:endParaRPr lang="en-GB" dirty="0">
              <a:solidFill>
                <a:prstClr val="black"/>
              </a:solidFill>
            </a:endParaRPr>
          </a:p>
          <a:p>
            <a:pPr algn="ctr"/>
            <a:r>
              <a:rPr lang="en-GB" sz="1600" dirty="0">
                <a:solidFill>
                  <a:prstClr val="black"/>
                </a:solidFill>
              </a:rPr>
              <a:t>APPROVED</a:t>
            </a:r>
          </a:p>
          <a:p>
            <a:pPr algn="ctr"/>
            <a:endParaRPr lang="en-GB" dirty="0">
              <a:solidFill>
                <a:prstClr val="black"/>
              </a:solidFill>
            </a:endParaRPr>
          </a:p>
          <a:p>
            <a:pPr algn="ctr"/>
            <a:endParaRPr lang="en-GB" dirty="0">
              <a:solidFill>
                <a:prstClr val="black"/>
              </a:solidFill>
            </a:endParaRPr>
          </a:p>
        </p:txBody>
      </p:sp>
      <p:cxnSp>
        <p:nvCxnSpPr>
          <p:cNvPr id="52" name="Straight Connector 51"/>
          <p:cNvCxnSpPr/>
          <p:nvPr/>
        </p:nvCxnSpPr>
        <p:spPr>
          <a:xfrm>
            <a:off x="1835696" y="1988840"/>
            <a:ext cx="324036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>
            <a:endCxn id="49" idx="0"/>
          </p:cNvCxnSpPr>
          <p:nvPr/>
        </p:nvCxnSpPr>
        <p:spPr>
          <a:xfrm>
            <a:off x="5076056" y="1988840"/>
            <a:ext cx="36004" cy="21602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>
            <a:off x="3419872" y="1988840"/>
            <a:ext cx="36004" cy="21602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>
            <a:off x="1835696" y="1988840"/>
            <a:ext cx="36004" cy="21602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>
            <a:stCxn id="28" idx="2"/>
          </p:cNvCxnSpPr>
          <p:nvPr/>
        </p:nvCxnSpPr>
        <p:spPr>
          <a:xfrm>
            <a:off x="3383868" y="1772816"/>
            <a:ext cx="36004" cy="2160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endCxn id="30" idx="0"/>
          </p:cNvCxnSpPr>
          <p:nvPr/>
        </p:nvCxnSpPr>
        <p:spPr>
          <a:xfrm flipH="1">
            <a:off x="3959932" y="3573016"/>
            <a:ext cx="1116124" cy="28803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endCxn id="31" idx="0"/>
          </p:cNvCxnSpPr>
          <p:nvPr/>
        </p:nvCxnSpPr>
        <p:spPr>
          <a:xfrm>
            <a:off x="5076056" y="3573016"/>
            <a:ext cx="1008112" cy="28803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>
            <a:endCxn id="50" idx="0"/>
          </p:cNvCxnSpPr>
          <p:nvPr/>
        </p:nvCxnSpPr>
        <p:spPr>
          <a:xfrm>
            <a:off x="6084168" y="4653136"/>
            <a:ext cx="36004" cy="28803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>
            <a:endCxn id="51" idx="0"/>
          </p:cNvCxnSpPr>
          <p:nvPr/>
        </p:nvCxnSpPr>
        <p:spPr>
          <a:xfrm>
            <a:off x="6084168" y="5589240"/>
            <a:ext cx="36004" cy="28803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9496550"/>
      </p:ext>
    </p:extLst>
  </p:cSld>
  <p:clrMapOvr>
    <a:masterClrMapping/>
  </p:clrMapOvr>
  <p:transition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370659"/>
            <a:ext cx="4295775" cy="351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656184" y="457508"/>
            <a:ext cx="90364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800" b="1" dirty="0">
                <a:solidFill>
                  <a:srgbClr val="0099CC"/>
                </a:solidFill>
                <a:latin typeface="Century Gothic" pitchFamily="34" charset="0"/>
              </a:rPr>
              <a:t>Innovative Cancer Care Foundation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59632" y="1844824"/>
            <a:ext cx="5904656" cy="4062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65125" fontAlgn="base">
              <a:spcBef>
                <a:spcPct val="0"/>
              </a:spcBef>
              <a:spcAft>
                <a:spcPts val="600"/>
              </a:spcAft>
            </a:pPr>
            <a:r>
              <a:rPr lang="en-ZA" altLang="zh-CN" sz="2800" b="1" dirty="0">
                <a:solidFill>
                  <a:prstClr val="black"/>
                </a:solidFill>
                <a:latin typeface="Century Gothic" pitchFamily="34" charset="0"/>
                <a:hlinkClick r:id="rId4"/>
              </a:rPr>
              <a:t>www.iccf.co.za</a:t>
            </a:r>
            <a:endParaRPr lang="en-ZA" altLang="zh-CN" sz="2800" b="1" dirty="0">
              <a:solidFill>
                <a:prstClr val="black"/>
              </a:solidFill>
              <a:latin typeface="Century Gothic" pitchFamily="34" charset="0"/>
            </a:endParaRPr>
          </a:p>
          <a:p>
            <a:pPr marL="365125" fontAlgn="base">
              <a:spcBef>
                <a:spcPct val="0"/>
              </a:spcBef>
              <a:spcAft>
                <a:spcPts val="600"/>
              </a:spcAft>
            </a:pPr>
            <a:endParaRPr lang="en-ZA" altLang="zh-CN" sz="2800" dirty="0">
              <a:solidFill>
                <a:prstClr val="black"/>
              </a:solidFill>
              <a:latin typeface="Century Gothic" pitchFamily="34" charset="0"/>
              <a:ea typeface="黑体" pitchFamily="2" charset="-122"/>
            </a:endParaRPr>
          </a:p>
          <a:p>
            <a:pPr marL="365125" fontAlgn="base">
              <a:spcBef>
                <a:spcPct val="0"/>
              </a:spcBef>
              <a:spcAft>
                <a:spcPts val="600"/>
              </a:spcAft>
            </a:pPr>
            <a:r>
              <a:rPr lang="de-DE" altLang="zh-CN" sz="2800" b="1" dirty="0">
                <a:solidFill>
                  <a:prstClr val="black"/>
                </a:solidFill>
                <a:latin typeface="Century Gothic" pitchFamily="34" charset="0"/>
                <a:ea typeface="黑体" pitchFamily="2" charset="-122"/>
              </a:rPr>
              <a:t>Jeanette Schwegman</a:t>
            </a:r>
          </a:p>
          <a:p>
            <a:pPr marL="650875" indent="-285750" fontAlgn="base">
              <a:spcBef>
                <a:spcPct val="0"/>
              </a:spcBef>
              <a:spcAft>
                <a:spcPts val="600"/>
              </a:spcAft>
            </a:pPr>
            <a:endParaRPr lang="en-ZA" altLang="zh-CN" dirty="0">
              <a:solidFill>
                <a:prstClr val="black"/>
              </a:solidFill>
              <a:latin typeface="Century Gothic" pitchFamily="34" charset="0"/>
              <a:ea typeface="黑体" pitchFamily="2" charset="-122"/>
            </a:endParaRPr>
          </a:p>
          <a:p>
            <a:pPr marL="650875" indent="-285750" fontAlgn="base">
              <a:spcBef>
                <a:spcPct val="0"/>
              </a:spcBef>
              <a:spcAft>
                <a:spcPts val="600"/>
              </a:spcAft>
            </a:pPr>
            <a:r>
              <a:rPr lang="en-ZA" altLang="zh-CN" sz="2000" dirty="0">
                <a:solidFill>
                  <a:prstClr val="black"/>
                </a:solidFill>
                <a:latin typeface="Century Gothic" pitchFamily="34" charset="0"/>
                <a:ea typeface="黑体" pitchFamily="2" charset="-122"/>
              </a:rPr>
              <a:t>Email: </a:t>
            </a:r>
            <a:r>
              <a:rPr lang="en-ZA" altLang="zh-CN" sz="2000" dirty="0">
                <a:solidFill>
                  <a:prstClr val="black"/>
                </a:solidFill>
                <a:latin typeface="Century Gothic" pitchFamily="34" charset="0"/>
                <a:ea typeface="黑体" pitchFamily="2" charset="-122"/>
                <a:hlinkClick r:id="rId5"/>
              </a:rPr>
              <a:t>jeanette@iccf.co.za</a:t>
            </a:r>
            <a:endParaRPr lang="en-ZA" altLang="zh-CN" sz="2000" dirty="0">
              <a:solidFill>
                <a:prstClr val="black"/>
              </a:solidFill>
              <a:latin typeface="Century Gothic" pitchFamily="34" charset="0"/>
              <a:ea typeface="黑体" pitchFamily="2" charset="-122"/>
            </a:endParaRPr>
          </a:p>
          <a:p>
            <a:pPr marL="650875" indent="-285750" fontAlgn="base">
              <a:spcBef>
                <a:spcPct val="0"/>
              </a:spcBef>
              <a:spcAft>
                <a:spcPts val="600"/>
              </a:spcAft>
            </a:pPr>
            <a:r>
              <a:rPr lang="en-ZA" altLang="zh-CN" sz="2000" dirty="0">
                <a:solidFill>
                  <a:prstClr val="black"/>
                </a:solidFill>
                <a:latin typeface="Century Gothic" pitchFamily="34" charset="0"/>
                <a:ea typeface="黑体" pitchFamily="2" charset="-122"/>
              </a:rPr>
              <a:t> </a:t>
            </a:r>
          </a:p>
          <a:p>
            <a:pPr marL="650875" indent="-285750" fontAlgn="base">
              <a:spcBef>
                <a:spcPct val="0"/>
              </a:spcBef>
              <a:spcAft>
                <a:spcPts val="600"/>
              </a:spcAft>
            </a:pPr>
            <a:r>
              <a:rPr lang="en-ZA" altLang="zh-CN" sz="2000" dirty="0">
                <a:solidFill>
                  <a:prstClr val="black"/>
                </a:solidFill>
                <a:latin typeface="Century Gothic" pitchFamily="34" charset="0"/>
                <a:ea typeface="黑体" pitchFamily="2" charset="-122"/>
              </a:rPr>
              <a:t>Cell: 082 600 8472</a:t>
            </a:r>
          </a:p>
          <a:p>
            <a:pPr marL="365125" fontAlgn="base">
              <a:spcBef>
                <a:spcPct val="0"/>
              </a:spcBef>
              <a:spcAft>
                <a:spcPts val="600"/>
              </a:spcAft>
            </a:pPr>
            <a:endParaRPr lang="en-ZA" altLang="zh-CN" sz="2800" dirty="0">
              <a:solidFill>
                <a:prstClr val="black"/>
              </a:solidFill>
              <a:latin typeface="Century Gothic" pitchFamily="34" charset="0"/>
              <a:ea typeface="黑体" pitchFamily="2" charset="-122"/>
            </a:endParaRPr>
          </a:p>
          <a:p>
            <a:pPr marL="365125" fontAlgn="base">
              <a:spcBef>
                <a:spcPct val="0"/>
              </a:spcBef>
              <a:spcAft>
                <a:spcPts val="600"/>
              </a:spcAft>
            </a:pPr>
            <a:endParaRPr lang="en-ZA" altLang="zh-CN" sz="2800" b="1" dirty="0">
              <a:solidFill>
                <a:prstClr val="black"/>
              </a:solidFill>
              <a:latin typeface="Century Gothic" pitchFamily="34" charset="0"/>
              <a:ea typeface="黑体" pitchFamily="2" charset="-122"/>
            </a:endParaRPr>
          </a:p>
        </p:txBody>
      </p:sp>
      <p:sp>
        <p:nvSpPr>
          <p:cNvPr id="3" name="AutoShape 2" descr="http://iccf.co.za/images/headerimage_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ZA">
              <a:solidFill>
                <a:prstClr val="black"/>
              </a:solidFill>
            </a:endParaRPr>
          </a:p>
        </p:txBody>
      </p:sp>
      <p:sp>
        <p:nvSpPr>
          <p:cNvPr id="6" name="AutoShape 4" descr="http://iccf.co.za/images/headerimage_1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Z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9740220"/>
      </p:ext>
    </p:extLst>
  </p:cSld>
  <p:clrMapOvr>
    <a:masterClrMapping/>
  </p:clrMapOvr>
</p:sld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507</TotalTime>
  <Words>3763</Words>
  <Application>Microsoft Macintosh PowerPoint</Application>
  <PresentationFormat>On-screen Show (4:3)</PresentationFormat>
  <Paragraphs>688</Paragraphs>
  <Slides>62</Slides>
  <Notes>21</Notes>
  <HiddenSlides>2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62</vt:i4>
      </vt:variant>
    </vt:vector>
  </HeadingPairs>
  <TitlesOfParts>
    <vt:vector size="72" baseType="lpstr">
      <vt:lpstr>Century Gothic</vt:lpstr>
      <vt:lpstr>Arial</vt:lpstr>
      <vt:lpstr>Calibri</vt:lpstr>
      <vt:lpstr>Calibri Light</vt:lpstr>
      <vt:lpstr>Wingdings</vt:lpstr>
      <vt:lpstr>Office Theme</vt:lpstr>
      <vt:lpstr>1_Office Theme</vt:lpstr>
      <vt:lpstr>2_Office Theme</vt:lpstr>
      <vt:lpstr>3_Office Theme</vt:lpstr>
      <vt:lpstr>Clarity</vt:lpstr>
      <vt:lpstr>PowerPoint Presentation</vt:lpstr>
      <vt:lpstr>Ki67</vt:lpstr>
      <vt:lpstr>PowerPoint Presentation</vt:lpstr>
      <vt:lpstr>INTRODUCTION</vt:lpstr>
      <vt:lpstr>PowerPoint Presentation</vt:lpstr>
      <vt:lpstr>PowerPoint Presentation</vt:lpstr>
      <vt:lpstr>PowerPoint Presentation</vt:lpstr>
      <vt:lpstr>POTENTIAL USES OF Ki67 ASSESSMENT</vt:lpstr>
      <vt:lpstr>Ki67</vt:lpstr>
      <vt:lpstr>Ki67</vt:lpstr>
      <vt:lpstr>BREAST CANCER CLASSIFICATION</vt:lpstr>
      <vt:lpstr>BREAST CANCER CLASSIFICATION</vt:lpstr>
      <vt:lpstr>PowerPoint Presentation</vt:lpstr>
      <vt:lpstr>BREAST CANCER CLASSIFICATION</vt:lpstr>
      <vt:lpstr>PowerPoint Presentation</vt:lpstr>
      <vt:lpstr>BREAST CANCER CLASSIFICATION</vt:lpstr>
      <vt:lpstr>PowerPoint Presentation</vt:lpstr>
      <vt:lpstr>BREAST CANCER CLASSIFICATION</vt:lpstr>
      <vt:lpstr>PowerPoint Presentation</vt:lpstr>
      <vt:lpstr>PowerPoint Presentation</vt:lpstr>
      <vt:lpstr>Quantification of immunohistochemical findings</vt:lpstr>
      <vt:lpstr>PowerPoint Presentation</vt:lpstr>
      <vt:lpstr>PowerPoint Presentation</vt:lpstr>
      <vt:lpstr>PowerPoint Presentation</vt:lpstr>
      <vt:lpstr>Ki 67 PROGNOSTIC MARKER</vt:lpstr>
      <vt:lpstr>Ki67 AND HISTOPATHOLOGICAL PARAMETERS</vt:lpstr>
      <vt:lpstr>Ki67 and Racial difference Breast Cancer</vt:lpstr>
      <vt:lpstr>Ki67 : MOLECULAR SUBTYPES BREAST CANCER</vt:lpstr>
      <vt:lpstr>RISK OF DISTANT RECURRENCE AT 5 YRS IN EARLY BREAST CANCER</vt:lpstr>
      <vt:lpstr>IHC4</vt:lpstr>
      <vt:lpstr>LATE Recurrence in ER postive Breast Cancer</vt:lpstr>
      <vt:lpstr>MA17</vt:lpstr>
      <vt:lpstr>Ki67 : Selection of Therapy</vt:lpstr>
      <vt:lpstr>Ki67 : Assessment ontreatment Response</vt:lpstr>
      <vt:lpstr>Ki67 : Identify Residual Risk</vt:lpstr>
      <vt:lpstr>Ki67 - Conclusions</vt:lpstr>
      <vt:lpstr>KI67: DOES IT COMPARE TO MOLECULAR PROFILING</vt:lpstr>
      <vt:lpstr>WHY DO WE NEED MOLECULAR PROFILING?</vt:lpstr>
      <vt:lpstr>MOLECULAR PROFILING OR GENE SEQUENCING</vt:lpstr>
      <vt:lpstr>MOLECULAR PROFILING OR GENE SEQUENCING</vt:lpstr>
      <vt:lpstr>PowerPoint Presentation</vt:lpstr>
      <vt:lpstr>LUMINAL SUBTYPES</vt:lpstr>
      <vt:lpstr>GENE EXPRESSION PROFILES</vt:lpstr>
      <vt:lpstr>ONCOTYPE DX</vt:lpstr>
      <vt:lpstr>Oncotype DX Clinical Validation:  NSABP B-14, Distant Recurrence</vt:lpstr>
      <vt:lpstr>ONCOTYPE DX BENEFIT FROM CHEMOTHERAPY</vt:lpstr>
      <vt:lpstr>High Recurrence Score Result Correlates with Greater Benefit from Chemotherapy (NSABP B-20)</vt:lpstr>
      <vt:lpstr>High Recurrence Score Disease Is  Chemo-sensitive Whereas Low Recurrence Score Disease is Not (NSABP B-20)</vt:lpstr>
      <vt:lpstr>MAMMAPRINT</vt:lpstr>
      <vt:lpstr>PAM50 (RISK OF RECURRENCE SCORE)</vt:lpstr>
      <vt:lpstr>PROGNOSTIC FACTORS UNDER INVESTIGATION</vt:lpstr>
      <vt:lpstr>KI67</vt:lpstr>
      <vt:lpstr>KI67</vt:lpstr>
      <vt:lpstr>CONCLUSION</vt:lpstr>
      <vt:lpstr>PowerPoint Presentation</vt:lpstr>
      <vt:lpstr>Sharing the Burden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Annalutchmee Naicker</dc:creator>
  <cp:lastModifiedBy>Microsoft Office User</cp:lastModifiedBy>
  <cp:revision>61</cp:revision>
  <cp:lastPrinted>2014-04-16T12:23:10Z</cp:lastPrinted>
  <dcterms:created xsi:type="dcterms:W3CDTF">2013-05-28T11:12:44Z</dcterms:created>
  <dcterms:modified xsi:type="dcterms:W3CDTF">2020-01-17T19:46:41Z</dcterms:modified>
</cp:coreProperties>
</file>